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7" r:id="rId11"/>
    <p:sldId id="268" r:id="rId12"/>
    <p:sldId id="269" r:id="rId13"/>
    <p:sldId id="263" r:id="rId14"/>
    <p:sldId id="265" r:id="rId15"/>
    <p:sldId id="264" r:id="rId16"/>
    <p:sldId id="266" r:id="rId17"/>
  </p:sldIdLst>
  <p:sldSz cx="14630400" cy="8229600"/>
  <p:notesSz cx="8229600" cy="14630400"/>
  <p:embeddedFontLst>
    <p:embeddedFont>
      <p:font typeface="Mona Sans Semi Bold" pitchFamily="34" charset="0"/>
      <p:regular r:id="rId21"/>
    </p:embeddedFont>
    <p:embeddedFont>
      <p:font typeface="Mona Sans Semi Bold" pitchFamily="34" charset="-122"/>
      <p:regular r:id="rId22"/>
    </p:embeddedFont>
    <p:embeddedFont>
      <p:font typeface="Mona Sans Semi Bold" pitchFamily="34" charset="-120"/>
      <p:regular r:id="rId23"/>
    </p:embeddedFont>
    <p:embeddedFont>
      <p:font typeface="Funnel Sans" pitchFamily="34" charset="0"/>
      <p:regular r:id="rId24"/>
    </p:embeddedFont>
    <p:embeddedFont>
      <p:font typeface="Funnel Sans" pitchFamily="34" charset="-122"/>
      <p:regular r:id="rId25"/>
    </p:embeddedFont>
    <p:embeddedFont>
      <p:font typeface="Funnel Sans" pitchFamily="34" charset="-120"/>
      <p:regular r:id="rId26"/>
    </p:embeddedFont>
    <p:embeddedFont>
      <p:font typeface="Calibri" panose="020F0502020204030204" charset="0"/>
      <p:regular r:id="rId27"/>
      <p:bold r:id="rId28"/>
      <p:italic r:id="rId29"/>
      <p:boldItalic r:id="rId30"/>
    </p:embeddedFont>
  </p:embeddedFontLst>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A8A8A"/>
    <a:srgbClr val="414141"/>
    <a:srgbClr val="1A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0" Type="http://schemas.openxmlformats.org/officeDocument/2006/relationships/font" Target="fonts/font10.fntdata"/><Relationship Id="rId3" Type="http://schemas.openxmlformats.org/officeDocument/2006/relationships/slide" Target="slides/slide1.xml"/><Relationship Id="rId29" Type="http://schemas.openxmlformats.org/officeDocument/2006/relationships/font" Target="fonts/font9.fntdata"/><Relationship Id="rId28" Type="http://schemas.openxmlformats.org/officeDocument/2006/relationships/font" Target="fonts/font8.fntdata"/><Relationship Id="rId27" Type="http://schemas.openxmlformats.org/officeDocument/2006/relationships/font" Target="fonts/font7.fntdata"/><Relationship Id="rId26" Type="http://schemas.openxmlformats.org/officeDocument/2006/relationships/font" Target="fonts/font6.fntdata"/><Relationship Id="rId25" Type="http://schemas.openxmlformats.org/officeDocument/2006/relationships/font" Target="fonts/font5.fntdata"/><Relationship Id="rId24" Type="http://schemas.openxmlformats.org/officeDocument/2006/relationships/font" Target="fonts/font4.fntdata"/><Relationship Id="rId23" Type="http://schemas.openxmlformats.org/officeDocument/2006/relationships/font" Target="fonts/font3.fntdata"/><Relationship Id="rId22" Type="http://schemas.openxmlformats.org/officeDocument/2006/relationships/font" Target="fonts/font2.fntdata"/><Relationship Id="rId21" Type="http://schemas.openxmlformats.org/officeDocument/2006/relationships/font" Target="fonts/font1.fntdata"/><Relationship Id="rId20" Type="http://schemas.openxmlformats.org/officeDocument/2006/relationships/tableStyles" Target="tableStyles.xml"/><Relationship Id="rId2" Type="http://schemas.openxmlformats.org/officeDocument/2006/relationships/theme" Target="theme/theme1.xml"/><Relationship Id="rId19" Type="http://schemas.openxmlformats.org/officeDocument/2006/relationships/viewProps" Target="viewProps.xml"/><Relationship Id="rId18" Type="http://schemas.openxmlformats.org/officeDocument/2006/relationships/presProps" Target="presProps.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4" Type="http://schemas.openxmlformats.org/officeDocument/2006/relationships/image" Target="../media/image2.png"/><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2424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424242">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8F8F8F">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81616">
              <a:alpha val="95000"/>
            </a:srgbClr>
          </a:solidFill>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1.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3.xml"/><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image" Target="../media/image12.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0" y="0"/>
            <a:ext cx="6035040" cy="8229600"/>
          </a:xfrm>
          <a:prstGeom prst="rect">
            <a:avLst/>
          </a:prstGeom>
        </p:spPr>
      </p:pic>
      <p:sp>
        <p:nvSpPr>
          <p:cNvPr id="3" name="Text 0"/>
          <p:cNvSpPr/>
          <p:nvPr/>
        </p:nvSpPr>
        <p:spPr>
          <a:xfrm>
            <a:off x="6273205" y="1988185"/>
            <a:ext cx="7556421" cy="2126337"/>
          </a:xfrm>
          <a:prstGeom prst="rect">
            <a:avLst/>
          </a:prstGeom>
          <a:noFill/>
        </p:spPr>
        <p:txBody>
          <a:bodyPr wrap="squar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Smart Vehicle Diagnostics and SMS-Based Location Tracking System</a:t>
            </a:r>
            <a:endParaRPr lang="en-US" sz="4450" dirty="0"/>
          </a:p>
        </p:txBody>
      </p:sp>
      <p:sp>
        <p:nvSpPr>
          <p:cNvPr id="4" name="Text 1"/>
          <p:cNvSpPr/>
          <p:nvPr/>
        </p:nvSpPr>
        <p:spPr>
          <a:xfrm>
            <a:off x="6280190" y="4542949"/>
            <a:ext cx="75564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Presented by: Pinniti Lokesh </a:t>
            </a:r>
            <a:endParaRPr lang="en-US" sz="1750" dirty="0"/>
          </a:p>
        </p:txBody>
      </p:sp>
      <p:sp>
        <p:nvSpPr>
          <p:cNvPr id="5" name="Text 2"/>
          <p:cNvSpPr/>
          <p:nvPr/>
        </p:nvSpPr>
        <p:spPr>
          <a:xfrm>
            <a:off x="6280190" y="4858782"/>
            <a:ext cx="7556421"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8F8F8F"/>
                </a:solidFill>
                <a:latin typeface="Funnel Sans" pitchFamily="34" charset="0"/>
                <a:ea typeface="Funnel Sans" pitchFamily="34" charset="-122"/>
                <a:cs typeface="Funnel Sans" pitchFamily="34" charset="-120"/>
              </a:rPr>
              <a:t>                          Poka Venkata Sai Jayanth</a:t>
            </a:r>
            <a:endParaRPr lang="en-US" sz="1750" dirty="0"/>
          </a:p>
        </p:txBody>
      </p:sp>
      <p:sp>
        <p:nvSpPr>
          <p:cNvPr id="6" name="Text 3"/>
          <p:cNvSpPr/>
          <p:nvPr/>
        </p:nvSpPr>
        <p:spPr>
          <a:xfrm>
            <a:off x="6280190" y="5167630"/>
            <a:ext cx="7556421" cy="725805"/>
          </a:xfrm>
          <a:prstGeom prst="rect">
            <a:avLst/>
          </a:prstGeom>
          <a:noFill/>
        </p:spPr>
        <p:txBody>
          <a:bodyPr wrap="square" lIns="0" tIns="0" rIns="0" bIns="0" rtlCol="0" anchor="t"/>
          <a:lstStyle/>
          <a:p>
            <a:pPr marL="285750" indent="-285750" algn="l">
              <a:lnSpc>
                <a:spcPts val="2850"/>
              </a:lnSpc>
              <a:buSzPct val="100000"/>
              <a:buFont typeface="Arial" panose="020B0604020202020204" pitchFamily="34" charset="0"/>
              <a:buChar char="•"/>
            </a:pPr>
            <a:r>
              <a:rPr lang="en-US" sz="1750" dirty="0">
                <a:solidFill>
                  <a:srgbClr val="8F8F8F"/>
                </a:solidFill>
                <a:latin typeface="Funnel Sans" pitchFamily="34" charset="0"/>
                <a:ea typeface="Funnel Sans" pitchFamily="34" charset="-122"/>
                <a:cs typeface="Funnel Sans" pitchFamily="34" charset="-120"/>
              </a:rPr>
              <a:t>                          </a:t>
            </a:r>
            <a:r>
              <a:rPr lang="en-IN" altLang="en-US" sz="1750" dirty="0">
                <a:solidFill>
                  <a:srgbClr val="8F8F8F"/>
                </a:solidFill>
                <a:latin typeface="Funnel Sans" pitchFamily="34" charset="0"/>
                <a:ea typeface="Funnel Sans" pitchFamily="34" charset="-122"/>
                <a:cs typeface="Funnel Sans" pitchFamily="34" charset="-120"/>
              </a:rPr>
              <a:t> </a:t>
            </a:r>
            <a:r>
              <a:rPr lang="en-US" sz="1750" dirty="0">
                <a:solidFill>
                  <a:srgbClr val="8F8F8F"/>
                </a:solidFill>
                <a:latin typeface="Funnel Sans" pitchFamily="34" charset="0"/>
                <a:ea typeface="Funnel Sans" pitchFamily="34" charset="-122"/>
                <a:cs typeface="Funnel Sans" pitchFamily="34" charset="-120"/>
              </a:rPr>
              <a:t>Palakonda Venkata Sai Teja</a:t>
            </a:r>
            <a:endParaRPr lang="en-US" sz="1750" dirty="0">
              <a:solidFill>
                <a:srgbClr val="8F8F8F"/>
              </a:solidFill>
              <a:latin typeface="Funnel Sans" pitchFamily="34" charset="0"/>
              <a:ea typeface="Funnel Sans" pitchFamily="34" charset="-122"/>
              <a:cs typeface="Funnel Sans" pitchFamily="34" charset="-120"/>
            </a:endParaRPr>
          </a:p>
          <a:p>
            <a:pPr marL="285750" indent="-285750" algn="l">
              <a:lnSpc>
                <a:spcPts val="2850"/>
              </a:lnSpc>
              <a:buSzPct val="100000"/>
              <a:buFont typeface="Arial" panose="020B0604020202020204" pitchFamily="34" charset="0"/>
              <a:buChar char="•"/>
            </a:pPr>
            <a:r>
              <a:rPr lang="en-US" sz="1750" dirty="0">
                <a:solidFill>
                  <a:srgbClr val="8F8F8F"/>
                </a:solidFill>
                <a:latin typeface="Funnel Sans" pitchFamily="34" charset="0"/>
                <a:ea typeface="Funnel Sans" pitchFamily="34" charset="-122"/>
                <a:cs typeface="Funnel Sans" pitchFamily="34" charset="-120"/>
              </a:rPr>
              <a:t>Guided by: Sarath V P</a:t>
            </a:r>
            <a:endParaRPr lang="en-US" sz="1750" dirty="0"/>
          </a:p>
        </p:txBody>
      </p:sp>
      <p:sp>
        <p:nvSpPr>
          <p:cNvPr id="13" name="Rectangles 12"/>
          <p:cNvSpPr/>
          <p:nvPr/>
        </p:nvSpPr>
        <p:spPr>
          <a:xfrm>
            <a:off x="12731115" y="7732395"/>
            <a:ext cx="1810385" cy="40068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Rectangles 24"/>
          <p:cNvSpPr/>
          <p:nvPr/>
        </p:nvSpPr>
        <p:spPr>
          <a:xfrm>
            <a:off x="12751435" y="7742555"/>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744220" y="208280"/>
            <a:ext cx="7315200" cy="617220"/>
          </a:xfrm>
          <a:prstGeom prst="rect">
            <a:avLst/>
          </a:prstGeom>
          <a:noFill/>
        </p:spPr>
        <p:txBody>
          <a:bodyPr wrap="square" rtlCol="0" anchor="t">
            <a:spAutoFit/>
          </a:bodyPr>
          <a:p>
            <a:pPr marL="0" indent="0" algn="l">
              <a:lnSpc>
                <a:spcPts val="4100"/>
              </a:lnSpc>
              <a:buNone/>
            </a:pPr>
            <a:r>
              <a:rPr lang="en-IN" altLang="en-US" sz="3250" dirty="0">
                <a:solidFill>
                  <a:srgbClr val="DDDDDD"/>
                </a:solidFill>
                <a:latin typeface="Mona Sans Semi Bold" pitchFamily="34" charset="0"/>
                <a:ea typeface="Mona Sans Semi Bold" pitchFamily="34" charset="-122"/>
                <a:cs typeface="Mona Sans Semi Bold" pitchFamily="34" charset="-120"/>
                <a:sym typeface="+mn-ea"/>
              </a:rPr>
              <a:t>Flow Diagram :</a:t>
            </a:r>
            <a:endParaRPr lang="en-IN" altLang="en-US" sz="3250" dirty="0">
              <a:solidFill>
                <a:srgbClr val="DDDDDD"/>
              </a:solidFill>
              <a:latin typeface="Mona Sans Semi Bold" pitchFamily="34" charset="0"/>
              <a:ea typeface="Mona Sans Semi Bold" pitchFamily="34" charset="-122"/>
              <a:cs typeface="Mona Sans Semi Bold" pitchFamily="34" charset="-120"/>
              <a:sym typeface="+mn-ea"/>
            </a:endParaRPr>
          </a:p>
        </p:txBody>
      </p:sp>
      <p:pic>
        <p:nvPicPr>
          <p:cNvPr id="3" name="Picture 2" descr="a53a80d9-dab7-4e5b-85f5-687bf7cd85df (1)"/>
          <p:cNvPicPr>
            <a:picLocks noChangeAspect="1"/>
          </p:cNvPicPr>
          <p:nvPr/>
        </p:nvPicPr>
        <p:blipFill>
          <a:blip r:embed="rId1"/>
          <a:stretch>
            <a:fillRect/>
          </a:stretch>
        </p:blipFill>
        <p:spPr>
          <a:xfrm>
            <a:off x="4327525" y="595630"/>
            <a:ext cx="6786880" cy="7551420"/>
          </a:xfrm>
          <a:prstGeom prst="rect">
            <a:avLst/>
          </a:prstGeom>
        </p:spPr>
      </p:pic>
      <p:sp>
        <p:nvSpPr>
          <p:cNvPr id="4" name="Rectangles 3"/>
          <p:cNvSpPr/>
          <p:nvPr/>
        </p:nvSpPr>
        <p:spPr>
          <a:xfrm>
            <a:off x="4716145" y="5293360"/>
            <a:ext cx="1981200" cy="949960"/>
          </a:xfrm>
          <a:prstGeom prst="rect">
            <a:avLst/>
          </a:prstGeom>
          <a:solidFill>
            <a:srgbClr val="FFFFFF"/>
          </a:solidFill>
          <a:ln>
            <a:solidFill>
              <a:schemeClr val="bg1"/>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5" name="Picture 4" descr="Screenshot 2025-08-20 123028"/>
          <p:cNvPicPr>
            <a:picLocks noChangeAspect="1"/>
          </p:cNvPicPr>
          <p:nvPr/>
        </p:nvPicPr>
        <p:blipFill>
          <a:blip r:embed="rId2"/>
          <a:stretch>
            <a:fillRect/>
          </a:stretch>
        </p:blipFill>
        <p:spPr>
          <a:xfrm rot="1860000">
            <a:off x="4519295" y="5273040"/>
            <a:ext cx="2136775" cy="752475"/>
          </a:xfrm>
          <a:prstGeom prst="rect">
            <a:avLst/>
          </a:prstGeom>
        </p:spPr>
      </p:pic>
      <p:cxnSp>
        <p:nvCxnSpPr>
          <p:cNvPr id="6" name="Straight Arrow Connector 5"/>
          <p:cNvCxnSpPr/>
          <p:nvPr/>
        </p:nvCxnSpPr>
        <p:spPr>
          <a:xfrm>
            <a:off x="6446520" y="6124575"/>
            <a:ext cx="415290" cy="353060"/>
          </a:xfrm>
          <a:prstGeom prst="straightConnector1">
            <a:avLst/>
          </a:prstGeom>
          <a:ln>
            <a:solidFill>
              <a:schemeClr val="tx1"/>
            </a:solidFill>
            <a:tailEnd type="arrow" w="med" len="med"/>
          </a:ln>
        </p:spPr>
        <p:style>
          <a:lnRef idx="3">
            <a:schemeClr val="accent1"/>
          </a:lnRef>
          <a:fillRef idx="0">
            <a:srgbClr val="FFFFFF"/>
          </a:fillRef>
          <a:effectRef idx="0">
            <a:srgbClr val="FFFFFF"/>
          </a:effectRef>
          <a:fontRef idx="minor">
            <a:schemeClr val="tx1"/>
          </a:fontRef>
        </p:style>
      </p:cxn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83287" y="458272"/>
            <a:ext cx="8579048" cy="520898"/>
          </a:xfrm>
          <a:prstGeom prst="rect">
            <a:avLst/>
          </a:prstGeom>
          <a:noFill/>
        </p:spPr>
        <p:txBody>
          <a:bodyPr wrap="none" lIns="0" tIns="0" rIns="0" bIns="0" rtlCol="0" anchor="t"/>
          <a:lstStyle/>
          <a:p>
            <a:pPr marL="0" indent="0" algn="l">
              <a:lnSpc>
                <a:spcPts val="4100"/>
              </a:lnSpc>
              <a:buNone/>
            </a:pPr>
            <a:r>
              <a:rPr lang="en-US" sz="3250" dirty="0">
                <a:solidFill>
                  <a:srgbClr val="DDDDDD"/>
                </a:solidFill>
                <a:latin typeface="Mona Sans Semi Bold" pitchFamily="34" charset="0"/>
                <a:ea typeface="Mona Sans Semi Bold" pitchFamily="34" charset="-122"/>
                <a:cs typeface="Mona Sans Semi Bold" pitchFamily="34" charset="-120"/>
              </a:rPr>
              <a:t>The Prototype: Bringing the Concept to Life</a:t>
            </a:r>
            <a:endParaRPr lang="en-US" sz="3250" dirty="0"/>
          </a:p>
        </p:txBody>
      </p:sp>
      <p:sp>
        <p:nvSpPr>
          <p:cNvPr id="3" name="Text 1"/>
          <p:cNvSpPr/>
          <p:nvPr/>
        </p:nvSpPr>
        <p:spPr>
          <a:xfrm>
            <a:off x="583287" y="1312426"/>
            <a:ext cx="13463826" cy="266700"/>
          </a:xfrm>
          <a:prstGeom prst="rect">
            <a:avLst/>
          </a:prstGeom>
          <a:noFill/>
        </p:spPr>
        <p:txBody>
          <a:bodyPr wrap="none" lIns="0" tIns="0" rIns="0" bIns="0" rtlCol="0" anchor="t"/>
          <a:lstStyle/>
          <a:p>
            <a:pPr marL="0" indent="0" algn="l">
              <a:lnSpc>
                <a:spcPts val="2050"/>
              </a:lnSpc>
              <a:buNone/>
            </a:pPr>
            <a:r>
              <a:rPr lang="en-US" sz="1300" dirty="0">
                <a:solidFill>
                  <a:srgbClr val="8F8F8F"/>
                </a:solidFill>
                <a:latin typeface="Funnel Sans" pitchFamily="34" charset="0"/>
                <a:ea typeface="Funnel Sans" pitchFamily="34" charset="-122"/>
                <a:cs typeface="Funnel Sans" pitchFamily="34" charset="-120"/>
              </a:rPr>
              <a:t>Our prototype demonstrates the practical implementation of our system, showcasing the seamless integration and functionality of each component in a controlled environment.</a:t>
            </a:r>
            <a:endParaRPr lang="en-US" sz="1300" dirty="0"/>
          </a:p>
        </p:txBody>
      </p:sp>
      <p:pic>
        <p:nvPicPr>
          <p:cNvPr id="4" name="Image 0" descr="preencoded.png"/>
          <p:cNvPicPr>
            <a:picLocks noChangeAspect="1"/>
          </p:cNvPicPr>
          <p:nvPr/>
        </p:nvPicPr>
        <p:blipFill>
          <a:blip r:embed="rId1"/>
          <a:stretch>
            <a:fillRect/>
          </a:stretch>
        </p:blipFill>
        <p:spPr>
          <a:xfrm>
            <a:off x="492125" y="1677035"/>
            <a:ext cx="6386195" cy="6386195"/>
          </a:xfrm>
          <a:prstGeom prst="rect">
            <a:avLst/>
          </a:prstGeom>
        </p:spPr>
      </p:pic>
      <p:sp>
        <p:nvSpPr>
          <p:cNvPr id="5" name="Text 2"/>
          <p:cNvSpPr/>
          <p:nvPr/>
        </p:nvSpPr>
        <p:spPr>
          <a:xfrm>
            <a:off x="7526060" y="1933099"/>
            <a:ext cx="2439591" cy="260390"/>
          </a:xfrm>
          <a:prstGeom prst="rect">
            <a:avLst/>
          </a:prstGeom>
          <a:noFill/>
        </p:spPr>
        <p:txBody>
          <a:bodyPr wrap="none" lIns="0" tIns="0" rIns="0" bIns="0" rtlCol="0" anchor="t"/>
          <a:lstStyle/>
          <a:p>
            <a:pPr marL="0" indent="0" algn="l">
              <a:lnSpc>
                <a:spcPts val="2050"/>
              </a:lnSpc>
              <a:buNone/>
            </a:pPr>
            <a:r>
              <a:rPr lang="en-US" sz="1600" dirty="0">
                <a:solidFill>
                  <a:srgbClr val="DDDDDD"/>
                </a:solidFill>
                <a:latin typeface="Mona Sans Semi Bold" pitchFamily="34" charset="0"/>
                <a:ea typeface="Mona Sans Semi Bold" pitchFamily="34" charset="-122"/>
                <a:cs typeface="Mona Sans Semi Bold" pitchFamily="34" charset="-120"/>
              </a:rPr>
              <a:t>Key Prototype Elements:</a:t>
            </a:r>
            <a:endParaRPr lang="en-US" sz="1600" dirty="0"/>
          </a:p>
        </p:txBody>
      </p:sp>
      <p:sp>
        <p:nvSpPr>
          <p:cNvPr id="6" name="Text 3"/>
          <p:cNvSpPr/>
          <p:nvPr/>
        </p:nvSpPr>
        <p:spPr>
          <a:xfrm>
            <a:off x="7526060" y="2360057"/>
            <a:ext cx="6528673" cy="533400"/>
          </a:xfrm>
          <a:prstGeom prst="rect">
            <a:avLst/>
          </a:prstGeom>
          <a:noFill/>
        </p:spPr>
        <p:txBody>
          <a:bodyPr wrap="squar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Two-Node ESP32 Setup:</a:t>
            </a:r>
            <a:r>
              <a:rPr lang="en-US" sz="1300" dirty="0">
                <a:solidFill>
                  <a:srgbClr val="8F8F8F"/>
                </a:solidFill>
                <a:latin typeface="Funnel Sans" pitchFamily="34" charset="0"/>
                <a:ea typeface="Funnel Sans" pitchFamily="34" charset="-122"/>
                <a:cs typeface="Funnel Sans" pitchFamily="34" charset="-120"/>
              </a:rPr>
              <a:t> Demonstrates robust CAN communication between distinct microcontrollers.</a:t>
            </a:r>
            <a:endParaRPr lang="en-US" sz="1300" dirty="0"/>
          </a:p>
        </p:txBody>
      </p:sp>
      <p:sp>
        <p:nvSpPr>
          <p:cNvPr id="7" name="Text 4"/>
          <p:cNvSpPr/>
          <p:nvPr/>
        </p:nvSpPr>
        <p:spPr>
          <a:xfrm>
            <a:off x="7526060" y="2951678"/>
            <a:ext cx="6528673" cy="533400"/>
          </a:xfrm>
          <a:prstGeom prst="rect">
            <a:avLst/>
          </a:prstGeom>
          <a:noFill/>
        </p:spPr>
        <p:txBody>
          <a:bodyPr wrap="squar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DC Motor + Encoder:</a:t>
            </a:r>
            <a:r>
              <a:rPr lang="en-US" sz="1300" dirty="0">
                <a:solidFill>
                  <a:srgbClr val="8F8F8F"/>
                </a:solidFill>
                <a:latin typeface="Funnel Sans" pitchFamily="34" charset="0"/>
                <a:ea typeface="Funnel Sans" pitchFamily="34" charset="-122"/>
                <a:cs typeface="Funnel Sans" pitchFamily="34" charset="-120"/>
              </a:rPr>
              <a:t> Accurately simulates vehicle speed and RPM data for diagnostic testing.</a:t>
            </a:r>
            <a:endParaRPr lang="en-US" sz="1300" dirty="0"/>
          </a:p>
        </p:txBody>
      </p:sp>
      <p:sp>
        <p:nvSpPr>
          <p:cNvPr id="8" name="Text 5"/>
          <p:cNvSpPr/>
          <p:nvPr/>
        </p:nvSpPr>
        <p:spPr>
          <a:xfrm>
            <a:off x="7526060" y="3543300"/>
            <a:ext cx="6528673" cy="533400"/>
          </a:xfrm>
          <a:prstGeom prst="rect">
            <a:avLst/>
          </a:prstGeom>
          <a:noFill/>
        </p:spPr>
        <p:txBody>
          <a:bodyPr wrap="squar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Temperature and Fuel Sensors:</a:t>
            </a:r>
            <a:r>
              <a:rPr lang="en-US" sz="1300" dirty="0">
                <a:solidFill>
                  <a:srgbClr val="8F8F8F"/>
                </a:solidFill>
                <a:latin typeface="Funnel Sans" pitchFamily="34" charset="0"/>
                <a:ea typeface="Funnel Sans" pitchFamily="34" charset="-122"/>
                <a:cs typeface="Funnel Sans" pitchFamily="34" charset="-120"/>
              </a:rPr>
              <a:t> Provides live diagnostic readings, mirroring real-world vehicle parameters.</a:t>
            </a:r>
            <a:endParaRPr lang="en-US" sz="1300" dirty="0"/>
          </a:p>
        </p:txBody>
      </p:sp>
      <p:sp>
        <p:nvSpPr>
          <p:cNvPr id="9" name="Text 6"/>
          <p:cNvSpPr/>
          <p:nvPr/>
        </p:nvSpPr>
        <p:spPr>
          <a:xfrm>
            <a:off x="7526060" y="4134922"/>
            <a:ext cx="6528673" cy="266700"/>
          </a:xfrm>
          <a:prstGeom prst="rect">
            <a:avLst/>
          </a:prstGeom>
          <a:noFill/>
        </p:spPr>
        <p:txBody>
          <a:bodyPr wrap="non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GPS Module:</a:t>
            </a:r>
            <a:r>
              <a:rPr lang="en-US" sz="1300" dirty="0">
                <a:solidFill>
                  <a:srgbClr val="8F8F8F"/>
                </a:solidFill>
                <a:latin typeface="Funnel Sans" pitchFamily="34" charset="0"/>
                <a:ea typeface="Funnel Sans" pitchFamily="34" charset="-122"/>
                <a:cs typeface="Funnel Sans" pitchFamily="34" charset="-120"/>
              </a:rPr>
              <a:t> Enables real-time location tracking, verifying positional accuracy.</a:t>
            </a:r>
            <a:endParaRPr lang="en-US" sz="1300" dirty="0"/>
          </a:p>
        </p:txBody>
      </p:sp>
      <p:sp>
        <p:nvSpPr>
          <p:cNvPr id="10" name="Text 7"/>
          <p:cNvSpPr/>
          <p:nvPr/>
        </p:nvSpPr>
        <p:spPr>
          <a:xfrm>
            <a:off x="7526060" y="4459843"/>
            <a:ext cx="6528673" cy="533400"/>
          </a:xfrm>
          <a:prstGeom prst="rect">
            <a:avLst/>
          </a:prstGeom>
          <a:noFill/>
        </p:spPr>
        <p:txBody>
          <a:bodyPr wrap="squar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Accelerometer:</a:t>
            </a:r>
            <a:r>
              <a:rPr lang="en-US" sz="1300" dirty="0">
                <a:solidFill>
                  <a:srgbClr val="8F8F8F"/>
                </a:solidFill>
                <a:latin typeface="Funnel Sans" pitchFamily="34" charset="0"/>
                <a:ea typeface="Funnel Sans" pitchFamily="34" charset="-122"/>
                <a:cs typeface="Funnel Sans" pitchFamily="34" charset="-120"/>
              </a:rPr>
              <a:t> Validates accident and flip detection capabilities through simulated events.</a:t>
            </a:r>
            <a:endParaRPr lang="en-US" sz="1300" dirty="0"/>
          </a:p>
        </p:txBody>
      </p:sp>
      <p:sp>
        <p:nvSpPr>
          <p:cNvPr id="11" name="Text 8"/>
          <p:cNvSpPr/>
          <p:nvPr/>
        </p:nvSpPr>
        <p:spPr>
          <a:xfrm>
            <a:off x="7526060" y="5051465"/>
            <a:ext cx="6528673" cy="533400"/>
          </a:xfrm>
          <a:prstGeom prst="rect">
            <a:avLst/>
          </a:prstGeom>
          <a:noFill/>
        </p:spPr>
        <p:txBody>
          <a:bodyPr wrap="square" lIns="0" tIns="0" rIns="0" bIns="0" rtlCol="0" anchor="t"/>
          <a:lstStyle/>
          <a:p>
            <a:pPr marL="0" indent="0" algn="l">
              <a:lnSpc>
                <a:spcPts val="2050"/>
              </a:lnSpc>
              <a:buSzPct val="100000"/>
              <a:buNone/>
            </a:pPr>
            <a:r>
              <a:rPr lang="en-US" sz="1300" b="1" dirty="0">
                <a:solidFill>
                  <a:srgbClr val="8F8F8F"/>
                </a:solidFill>
                <a:latin typeface="Funnel Sans" pitchFamily="34" charset="0"/>
                <a:ea typeface="Funnel Sans" pitchFamily="34" charset="-122"/>
                <a:cs typeface="Funnel Sans" pitchFamily="34" charset="-120"/>
              </a:rPr>
              <a:t>GSM Module:</a:t>
            </a:r>
            <a:r>
              <a:rPr lang="en-US" sz="1300" dirty="0">
                <a:solidFill>
                  <a:srgbClr val="8F8F8F"/>
                </a:solidFill>
                <a:latin typeface="Funnel Sans" pitchFamily="34" charset="0"/>
                <a:ea typeface="Funnel Sans" pitchFamily="34" charset="-122"/>
                <a:cs typeface="Funnel Sans" pitchFamily="34" charset="-120"/>
              </a:rPr>
              <a:t> Confirms reliable SMS communication for alerts and remote commands.</a:t>
            </a:r>
            <a:endParaRPr lang="en-US" sz="1300" dirty="0"/>
          </a:p>
        </p:txBody>
      </p:sp>
      <p:sp>
        <p:nvSpPr>
          <p:cNvPr id="12" name="Text 9"/>
          <p:cNvSpPr/>
          <p:nvPr/>
        </p:nvSpPr>
        <p:spPr>
          <a:xfrm>
            <a:off x="7526060" y="5734764"/>
            <a:ext cx="6528673" cy="533400"/>
          </a:xfrm>
          <a:prstGeom prst="rect">
            <a:avLst/>
          </a:prstGeom>
          <a:noFill/>
        </p:spPr>
        <p:txBody>
          <a:bodyPr wrap="square" lIns="0" tIns="0" rIns="0" bIns="0" rtlCol="0" anchor="t"/>
          <a:lstStyle/>
          <a:p>
            <a:pPr marL="0" indent="0" algn="l">
              <a:lnSpc>
                <a:spcPts val="2050"/>
              </a:lnSpc>
              <a:buNone/>
            </a:pPr>
            <a:r>
              <a:rPr lang="en-US" sz="1300" dirty="0">
                <a:solidFill>
                  <a:srgbClr val="8F8F8F"/>
                </a:solidFill>
                <a:latin typeface="Funnel Sans" pitchFamily="34" charset="0"/>
                <a:ea typeface="Funnel Sans" pitchFamily="34" charset="-122"/>
                <a:cs typeface="Funnel Sans" pitchFamily="34" charset="-120"/>
              </a:rPr>
              <a:t>This prototype serves as a tangible proof-of-concept, validating the system's design and functionality.</a:t>
            </a:r>
            <a:endParaRPr lang="en-US" sz="1300" dirty="0"/>
          </a:p>
        </p:txBody>
      </p:sp>
      <p:sp>
        <p:nvSpPr>
          <p:cNvPr id="25" name="Rectangles 24"/>
          <p:cNvSpPr/>
          <p:nvPr/>
        </p:nvSpPr>
        <p:spPr>
          <a:xfrm>
            <a:off x="12751435" y="7742555"/>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1"/>
          <a:stretch>
            <a:fillRect/>
          </a:stretch>
        </p:blipFill>
        <p:spPr>
          <a:xfrm>
            <a:off x="8595360" y="0"/>
            <a:ext cx="6035040" cy="8229600"/>
          </a:xfrm>
          <a:prstGeom prst="rect">
            <a:avLst/>
          </a:prstGeom>
        </p:spPr>
      </p:pic>
      <p:sp>
        <p:nvSpPr>
          <p:cNvPr id="3" name="Text 0"/>
          <p:cNvSpPr/>
          <p:nvPr/>
        </p:nvSpPr>
        <p:spPr>
          <a:xfrm>
            <a:off x="653891" y="618053"/>
            <a:ext cx="5474256" cy="584002"/>
          </a:xfrm>
          <a:prstGeom prst="rect">
            <a:avLst/>
          </a:prstGeom>
          <a:noFill/>
        </p:spPr>
        <p:txBody>
          <a:bodyPr wrap="none" lIns="0" tIns="0" rIns="0" bIns="0" rtlCol="0" anchor="t"/>
          <a:lstStyle/>
          <a:p>
            <a:pPr marL="0" indent="0" algn="l">
              <a:lnSpc>
                <a:spcPts val="4550"/>
              </a:lnSpc>
              <a:buNone/>
            </a:pPr>
            <a:r>
              <a:rPr lang="en-US" sz="3650" dirty="0">
                <a:solidFill>
                  <a:srgbClr val="DDDDDD"/>
                </a:solidFill>
                <a:latin typeface="Mona Sans Semi Bold" pitchFamily="34" charset="0"/>
                <a:ea typeface="Mona Sans Semi Bold" pitchFamily="34" charset="-122"/>
                <a:cs typeface="Mona Sans Semi Bold" pitchFamily="34" charset="-120"/>
              </a:rPr>
              <a:t>Real-World Applications</a:t>
            </a:r>
            <a:endParaRPr lang="en-US" sz="3650" dirty="0"/>
          </a:p>
        </p:txBody>
      </p:sp>
      <p:sp>
        <p:nvSpPr>
          <p:cNvPr id="4" name="Text 1"/>
          <p:cNvSpPr/>
          <p:nvPr/>
        </p:nvSpPr>
        <p:spPr>
          <a:xfrm>
            <a:off x="653891" y="1482328"/>
            <a:ext cx="7836218" cy="597694"/>
          </a:xfrm>
          <a:prstGeom prst="rect">
            <a:avLst/>
          </a:prstGeom>
          <a:noFill/>
        </p:spPr>
        <p:txBody>
          <a:bodyPr wrap="square" lIns="0" tIns="0" rIns="0" bIns="0" rtlCol="0" anchor="t"/>
          <a:lstStyle/>
          <a:p>
            <a:pPr marL="0" indent="0" algn="l">
              <a:lnSpc>
                <a:spcPts val="2350"/>
              </a:lnSpc>
              <a:buNone/>
            </a:pPr>
            <a:r>
              <a:rPr lang="en-US" sz="1450" dirty="0">
                <a:solidFill>
                  <a:srgbClr val="8F8F8F"/>
                </a:solidFill>
                <a:latin typeface="Funnel Sans" pitchFamily="34" charset="0"/>
                <a:ea typeface="Funnel Sans" pitchFamily="34" charset="-122"/>
                <a:cs typeface="Funnel Sans" pitchFamily="34" charset="-120"/>
              </a:rPr>
              <a:t>The versatile capabilities of our system extend across various sectors, promising significant benefits and operational efficiencies.</a:t>
            </a:r>
            <a:endParaRPr lang="en-US" sz="1450" dirty="0"/>
          </a:p>
        </p:txBody>
      </p:sp>
      <p:sp>
        <p:nvSpPr>
          <p:cNvPr id="5" name="Shape 2"/>
          <p:cNvSpPr/>
          <p:nvPr/>
        </p:nvSpPr>
        <p:spPr>
          <a:xfrm>
            <a:off x="653891" y="2290167"/>
            <a:ext cx="3824645" cy="3314343"/>
          </a:xfrm>
          <a:prstGeom prst="roundRect">
            <a:avLst>
              <a:gd name="adj" fmla="val 13531"/>
            </a:avLst>
          </a:prstGeom>
          <a:solidFill>
            <a:srgbClr val="404040"/>
          </a:solidFill>
          <a:ln w="7620">
            <a:solidFill>
              <a:srgbClr val="595959"/>
            </a:solidFill>
            <a:prstDash val="solid"/>
          </a:ln>
        </p:spPr>
      </p:sp>
      <p:sp>
        <p:nvSpPr>
          <p:cNvPr id="6" name="Text 3"/>
          <p:cNvSpPr/>
          <p:nvPr/>
        </p:nvSpPr>
        <p:spPr>
          <a:xfrm>
            <a:off x="848320" y="2484596"/>
            <a:ext cx="2335649" cy="291941"/>
          </a:xfrm>
          <a:prstGeom prst="rect">
            <a:avLst/>
          </a:prstGeom>
          <a:noFill/>
        </p:spPr>
        <p:txBody>
          <a:bodyPr wrap="none" lIns="0" tIns="0" rIns="0" bIns="0" rtlCol="0" anchor="t"/>
          <a:lstStyle/>
          <a:p>
            <a:pPr marL="0" indent="0" algn="l">
              <a:lnSpc>
                <a:spcPts val="2250"/>
              </a:lnSpc>
              <a:buNone/>
            </a:pPr>
            <a:r>
              <a:rPr lang="en-US" sz="1800" dirty="0">
                <a:solidFill>
                  <a:srgbClr val="FFFFFF"/>
                </a:solidFill>
                <a:latin typeface="Mona Sans Semi Bold" pitchFamily="34" charset="0"/>
                <a:ea typeface="Mona Sans Semi Bold" pitchFamily="34" charset="-122"/>
                <a:cs typeface="Mona Sans Semi Bold" pitchFamily="34" charset="-120"/>
              </a:rPr>
              <a:t>Fleet Management</a:t>
            </a:r>
            <a:endParaRPr lang="en-US" sz="1800" dirty="0"/>
          </a:p>
        </p:txBody>
      </p:sp>
      <p:sp>
        <p:nvSpPr>
          <p:cNvPr id="7" name="Text 4"/>
          <p:cNvSpPr/>
          <p:nvPr/>
        </p:nvSpPr>
        <p:spPr>
          <a:xfrm>
            <a:off x="848320" y="2888575"/>
            <a:ext cx="3435787" cy="597694"/>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Real-time vehicle diagnostics for preventative maintenance.</a:t>
            </a:r>
            <a:endParaRPr lang="en-US" sz="1450" dirty="0"/>
          </a:p>
        </p:txBody>
      </p:sp>
      <p:sp>
        <p:nvSpPr>
          <p:cNvPr id="8" name="Text 5"/>
          <p:cNvSpPr/>
          <p:nvPr/>
        </p:nvSpPr>
        <p:spPr>
          <a:xfrm>
            <a:off x="848320" y="3551634"/>
            <a:ext cx="3435787" cy="896541"/>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Optimised routing and operational efficiency with continuous location tracking.</a:t>
            </a:r>
            <a:endParaRPr lang="en-US" sz="1450" dirty="0"/>
          </a:p>
        </p:txBody>
      </p:sp>
      <p:sp>
        <p:nvSpPr>
          <p:cNvPr id="9" name="Text 6"/>
          <p:cNvSpPr/>
          <p:nvPr/>
        </p:nvSpPr>
        <p:spPr>
          <a:xfrm>
            <a:off x="848320" y="4513540"/>
            <a:ext cx="3435787" cy="896541"/>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Enhanced safety for commercial fleets through immediate accident alerts.</a:t>
            </a:r>
            <a:endParaRPr lang="en-US" sz="1450" dirty="0"/>
          </a:p>
        </p:txBody>
      </p:sp>
      <p:sp>
        <p:nvSpPr>
          <p:cNvPr id="10" name="Shape 7"/>
          <p:cNvSpPr/>
          <p:nvPr/>
        </p:nvSpPr>
        <p:spPr>
          <a:xfrm>
            <a:off x="4665345" y="2290167"/>
            <a:ext cx="3824764" cy="3314343"/>
          </a:xfrm>
          <a:prstGeom prst="roundRect">
            <a:avLst>
              <a:gd name="adj" fmla="val 13531"/>
            </a:avLst>
          </a:prstGeom>
          <a:solidFill>
            <a:srgbClr val="404040"/>
          </a:solidFill>
          <a:ln w="7620">
            <a:solidFill>
              <a:srgbClr val="595959"/>
            </a:solidFill>
            <a:prstDash val="solid"/>
          </a:ln>
        </p:spPr>
      </p:sp>
      <p:sp>
        <p:nvSpPr>
          <p:cNvPr id="11" name="Text 8"/>
          <p:cNvSpPr/>
          <p:nvPr/>
        </p:nvSpPr>
        <p:spPr>
          <a:xfrm>
            <a:off x="4859774" y="2484596"/>
            <a:ext cx="2437805" cy="291941"/>
          </a:xfrm>
          <a:prstGeom prst="rect">
            <a:avLst/>
          </a:prstGeom>
          <a:noFill/>
        </p:spPr>
        <p:txBody>
          <a:bodyPr wrap="none" lIns="0" tIns="0" rIns="0" bIns="0" rtlCol="0" anchor="t"/>
          <a:lstStyle/>
          <a:p>
            <a:pPr marL="0" indent="0" algn="l">
              <a:lnSpc>
                <a:spcPts val="2250"/>
              </a:lnSpc>
              <a:buNone/>
            </a:pPr>
            <a:r>
              <a:rPr lang="en-US" sz="1800" dirty="0">
                <a:solidFill>
                  <a:srgbClr val="FFFFFF"/>
                </a:solidFill>
                <a:latin typeface="Mona Sans Semi Bold" pitchFamily="34" charset="0"/>
                <a:ea typeface="Mona Sans Semi Bold" pitchFamily="34" charset="-122"/>
                <a:cs typeface="Mona Sans Semi Bold" pitchFamily="34" charset="-120"/>
              </a:rPr>
              <a:t>Emergency Response</a:t>
            </a:r>
            <a:endParaRPr lang="en-US" sz="1800" dirty="0"/>
          </a:p>
        </p:txBody>
      </p:sp>
      <p:sp>
        <p:nvSpPr>
          <p:cNvPr id="12" name="Text 9"/>
          <p:cNvSpPr/>
          <p:nvPr/>
        </p:nvSpPr>
        <p:spPr>
          <a:xfrm>
            <a:off x="4859774" y="2888575"/>
            <a:ext cx="3435906" cy="896541"/>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Automatic and precise accident reporting drastically reduces emergency response times.</a:t>
            </a:r>
            <a:endParaRPr lang="en-US" sz="1450" dirty="0"/>
          </a:p>
        </p:txBody>
      </p:sp>
      <p:sp>
        <p:nvSpPr>
          <p:cNvPr id="13" name="Text 10"/>
          <p:cNvSpPr/>
          <p:nvPr/>
        </p:nvSpPr>
        <p:spPr>
          <a:xfrm>
            <a:off x="4859774" y="3850481"/>
            <a:ext cx="3435906" cy="597694"/>
          </a:xfrm>
          <a:prstGeom prst="rect">
            <a:avLst/>
          </a:prstGeom>
          <a:noFill/>
        </p:spPr>
        <p:txBody>
          <a:bodyPr wrap="squar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Provides exact location data for rapid deployment of rescue services.</a:t>
            </a:r>
            <a:endParaRPr lang="en-US" sz="1450" dirty="0"/>
          </a:p>
        </p:txBody>
      </p:sp>
      <p:sp>
        <p:nvSpPr>
          <p:cNvPr id="14" name="Shape 11"/>
          <p:cNvSpPr/>
          <p:nvPr/>
        </p:nvSpPr>
        <p:spPr>
          <a:xfrm>
            <a:off x="653891" y="5791319"/>
            <a:ext cx="7836218" cy="1820108"/>
          </a:xfrm>
          <a:prstGeom prst="roundRect">
            <a:avLst>
              <a:gd name="adj" fmla="val 24639"/>
            </a:avLst>
          </a:prstGeom>
          <a:solidFill>
            <a:srgbClr val="404040"/>
          </a:solidFill>
          <a:ln w="7620">
            <a:solidFill>
              <a:srgbClr val="595959"/>
            </a:solidFill>
            <a:prstDash val="solid"/>
          </a:ln>
        </p:spPr>
      </p:sp>
      <p:sp>
        <p:nvSpPr>
          <p:cNvPr id="15" name="Text 12"/>
          <p:cNvSpPr/>
          <p:nvPr/>
        </p:nvSpPr>
        <p:spPr>
          <a:xfrm>
            <a:off x="848320" y="5985748"/>
            <a:ext cx="3191708" cy="291941"/>
          </a:xfrm>
          <a:prstGeom prst="rect">
            <a:avLst/>
          </a:prstGeom>
          <a:noFill/>
        </p:spPr>
        <p:txBody>
          <a:bodyPr wrap="none" lIns="0" tIns="0" rIns="0" bIns="0" rtlCol="0" anchor="t"/>
          <a:lstStyle/>
          <a:p>
            <a:pPr marL="0" indent="0" algn="l">
              <a:lnSpc>
                <a:spcPts val="2250"/>
              </a:lnSpc>
              <a:buNone/>
            </a:pPr>
            <a:r>
              <a:rPr lang="en-US" sz="1800" dirty="0">
                <a:solidFill>
                  <a:srgbClr val="FFFFFF"/>
                </a:solidFill>
                <a:latin typeface="Mona Sans Semi Bold" pitchFamily="34" charset="0"/>
                <a:ea typeface="Mona Sans Semi Bold" pitchFamily="34" charset="-122"/>
                <a:cs typeface="Mona Sans Semi Bold" pitchFamily="34" charset="-120"/>
              </a:rPr>
              <a:t>Theft Prevention &amp; Recovery</a:t>
            </a:r>
            <a:endParaRPr lang="en-US" sz="1800" dirty="0"/>
          </a:p>
        </p:txBody>
      </p:sp>
      <p:sp>
        <p:nvSpPr>
          <p:cNvPr id="16" name="Text 13"/>
          <p:cNvSpPr/>
          <p:nvPr/>
        </p:nvSpPr>
        <p:spPr>
          <a:xfrm>
            <a:off x="848320" y="6389727"/>
            <a:ext cx="7447359" cy="298847"/>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Remote vehicle shutdown capability acts as a strong deterrent against theft.</a:t>
            </a:r>
            <a:endParaRPr lang="en-US" sz="1450" dirty="0"/>
          </a:p>
        </p:txBody>
      </p:sp>
      <p:sp>
        <p:nvSpPr>
          <p:cNvPr id="17" name="Text 14"/>
          <p:cNvSpPr/>
          <p:nvPr/>
        </p:nvSpPr>
        <p:spPr>
          <a:xfrm>
            <a:off x="848320" y="6753939"/>
            <a:ext cx="7447359" cy="298847"/>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Continuous location tracking aids in swift recovery of stolen vehicles.</a:t>
            </a:r>
            <a:endParaRPr lang="en-US" sz="1450" dirty="0"/>
          </a:p>
        </p:txBody>
      </p:sp>
      <p:sp>
        <p:nvSpPr>
          <p:cNvPr id="18" name="Text 15"/>
          <p:cNvSpPr/>
          <p:nvPr/>
        </p:nvSpPr>
        <p:spPr>
          <a:xfrm>
            <a:off x="848320" y="7118152"/>
            <a:ext cx="7447359" cy="298847"/>
          </a:xfrm>
          <a:prstGeom prst="rect">
            <a:avLst/>
          </a:prstGeom>
          <a:noFill/>
        </p:spPr>
        <p:txBody>
          <a:bodyPr wrap="none" lIns="0" tIns="0" rIns="0" bIns="0" rtlCol="0" anchor="t"/>
          <a:lstStyle/>
          <a:p>
            <a:pPr marL="342900" indent="-342900" algn="l">
              <a:lnSpc>
                <a:spcPts val="2350"/>
              </a:lnSpc>
              <a:buSzPct val="100000"/>
              <a:buChar char="•"/>
            </a:pPr>
            <a:r>
              <a:rPr lang="en-US" sz="1450" dirty="0">
                <a:solidFill>
                  <a:srgbClr val="FFFFFF"/>
                </a:solidFill>
                <a:latin typeface="Funnel Sans" pitchFamily="34" charset="0"/>
                <a:ea typeface="Funnel Sans" pitchFamily="34" charset="-122"/>
                <a:cs typeface="Funnel Sans" pitchFamily="34" charset="-120"/>
              </a:rPr>
              <a:t>Immediate alerts upon unauthorised movement or tampering.</a:t>
            </a:r>
            <a:endParaRPr lang="en-US" sz="145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93790" y="663059"/>
            <a:ext cx="13042821" cy="1417558"/>
          </a:xfrm>
          <a:prstGeom prst="rect">
            <a:avLst/>
          </a:prstGeom>
          <a:noFill/>
        </p:spPr>
        <p:txBody>
          <a:bodyPr wrap="square" lIns="0" tIns="0" rIns="0" bIns="0" rtlCol="0" anchor="t"/>
          <a:lstStyle/>
          <a:p>
            <a:pPr marL="0" indent="0" algn="ctr">
              <a:lnSpc>
                <a:spcPts val="5550"/>
              </a:lnSpc>
              <a:buNone/>
            </a:pPr>
            <a:r>
              <a:rPr lang="en-US" sz="4450" dirty="0">
                <a:solidFill>
                  <a:srgbClr val="FFFFFF"/>
                </a:solidFill>
                <a:latin typeface="Mona Sans Semi Bold" pitchFamily="34" charset="0"/>
                <a:ea typeface="Mona Sans Semi Bold" pitchFamily="34" charset="-122"/>
                <a:cs typeface="Mona Sans Semi Bold" pitchFamily="34" charset="-120"/>
              </a:rPr>
              <a:t>Conclusion: A Holistic Solution for Modern Vehicles</a:t>
            </a:r>
            <a:endParaRPr lang="en-US" sz="4450" dirty="0"/>
          </a:p>
        </p:txBody>
      </p:sp>
      <p:sp>
        <p:nvSpPr>
          <p:cNvPr id="3" name="Text 1"/>
          <p:cNvSpPr/>
          <p:nvPr/>
        </p:nvSpPr>
        <p:spPr>
          <a:xfrm>
            <a:off x="793790" y="2534245"/>
            <a:ext cx="13042821" cy="725805"/>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The Smart Vehicle Diagnostics and SMS-Based Location Tracking System offers an innovative and practical answer to pressing needs in vehicle safety, monitoring, and control.</a:t>
            </a:r>
            <a:endParaRPr lang="en-US" sz="1750" dirty="0"/>
          </a:p>
        </p:txBody>
      </p:sp>
      <p:sp>
        <p:nvSpPr>
          <p:cNvPr id="4" name="Shape 2"/>
          <p:cNvSpPr/>
          <p:nvPr/>
        </p:nvSpPr>
        <p:spPr>
          <a:xfrm>
            <a:off x="793790" y="3515201"/>
            <a:ext cx="6407944" cy="2093714"/>
          </a:xfrm>
          <a:prstGeom prst="roundRect">
            <a:avLst>
              <a:gd name="adj" fmla="val 6988"/>
            </a:avLst>
          </a:prstGeom>
          <a:solidFill>
            <a:srgbClr val="424242">
              <a:alpha val="95000"/>
            </a:srgbClr>
          </a:solidFill>
          <a:ln w="30480">
            <a:solidFill>
              <a:srgbClr val="595959"/>
            </a:solidFill>
            <a:prstDash val="solid"/>
          </a:ln>
        </p:spPr>
      </p:sp>
      <p:sp>
        <p:nvSpPr>
          <p:cNvPr id="5" name="Shape 3"/>
          <p:cNvSpPr/>
          <p:nvPr/>
        </p:nvSpPr>
        <p:spPr>
          <a:xfrm>
            <a:off x="763310" y="3515201"/>
            <a:ext cx="121920" cy="2093714"/>
          </a:xfrm>
          <a:prstGeom prst="roundRect">
            <a:avLst>
              <a:gd name="adj" fmla="val 78139"/>
            </a:avLst>
          </a:prstGeom>
          <a:solidFill>
            <a:srgbClr val="FFFFFF"/>
          </a:solidFill>
        </p:spPr>
      </p:sp>
      <p:sp>
        <p:nvSpPr>
          <p:cNvPr id="6" name="Text 4"/>
          <p:cNvSpPr/>
          <p:nvPr/>
        </p:nvSpPr>
        <p:spPr>
          <a:xfrm>
            <a:off x="2504242" y="3772495"/>
            <a:ext cx="3078361"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Enhanced Diagnostics</a:t>
            </a:r>
            <a:endParaRPr lang="en-US" sz="2200" dirty="0"/>
          </a:p>
        </p:txBody>
      </p:sp>
      <p:sp>
        <p:nvSpPr>
          <p:cNvPr id="7" name="Text 5"/>
          <p:cNvSpPr/>
          <p:nvPr/>
        </p:nvSpPr>
        <p:spPr>
          <a:xfrm>
            <a:off x="1142524" y="4262914"/>
            <a:ext cx="5801916" cy="725805"/>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Provides precise, real-time vehicle diagnostics via CAN bus, offering immediate insights into vehicle health.</a:t>
            </a:r>
            <a:endParaRPr lang="en-US" sz="1750" dirty="0"/>
          </a:p>
        </p:txBody>
      </p:sp>
      <p:sp>
        <p:nvSpPr>
          <p:cNvPr id="8" name="Shape 6"/>
          <p:cNvSpPr/>
          <p:nvPr/>
        </p:nvSpPr>
        <p:spPr>
          <a:xfrm>
            <a:off x="7428548" y="3515201"/>
            <a:ext cx="6408063" cy="2093714"/>
          </a:xfrm>
          <a:prstGeom prst="roundRect">
            <a:avLst>
              <a:gd name="adj" fmla="val 6988"/>
            </a:avLst>
          </a:prstGeom>
          <a:solidFill>
            <a:srgbClr val="424242">
              <a:alpha val="95000"/>
            </a:srgbClr>
          </a:solidFill>
          <a:ln w="30480">
            <a:solidFill>
              <a:srgbClr val="595959"/>
            </a:solidFill>
            <a:prstDash val="solid"/>
          </a:ln>
        </p:spPr>
      </p:sp>
      <p:sp>
        <p:nvSpPr>
          <p:cNvPr id="9" name="Shape 7"/>
          <p:cNvSpPr/>
          <p:nvPr/>
        </p:nvSpPr>
        <p:spPr>
          <a:xfrm>
            <a:off x="7398067" y="3515201"/>
            <a:ext cx="121920" cy="2093714"/>
          </a:xfrm>
          <a:prstGeom prst="roundRect">
            <a:avLst>
              <a:gd name="adj" fmla="val 78139"/>
            </a:avLst>
          </a:prstGeom>
          <a:solidFill>
            <a:srgbClr val="FFFFFF"/>
          </a:solidFill>
        </p:spPr>
      </p:sp>
      <p:sp>
        <p:nvSpPr>
          <p:cNvPr id="10" name="Text 8"/>
          <p:cNvSpPr/>
          <p:nvPr/>
        </p:nvSpPr>
        <p:spPr>
          <a:xfrm>
            <a:off x="9065776" y="3772495"/>
            <a:ext cx="3225046"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Critical Safety Features</a:t>
            </a:r>
            <a:endParaRPr lang="en-US" sz="2200" dirty="0"/>
          </a:p>
        </p:txBody>
      </p:sp>
      <p:sp>
        <p:nvSpPr>
          <p:cNvPr id="11" name="Text 9"/>
          <p:cNvSpPr/>
          <p:nvPr/>
        </p:nvSpPr>
        <p:spPr>
          <a:xfrm>
            <a:off x="7777282" y="4262914"/>
            <a:ext cx="5802035" cy="1088708"/>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Automated accident/flip alerts with GPS location ensure rapid emergency response and increased occupant safety.</a:t>
            </a:r>
            <a:endParaRPr lang="en-US" sz="1750" dirty="0"/>
          </a:p>
        </p:txBody>
      </p:sp>
      <p:sp>
        <p:nvSpPr>
          <p:cNvPr id="12" name="Shape 10"/>
          <p:cNvSpPr/>
          <p:nvPr/>
        </p:nvSpPr>
        <p:spPr>
          <a:xfrm>
            <a:off x="793790" y="5835729"/>
            <a:ext cx="6407944" cy="1730812"/>
          </a:xfrm>
          <a:prstGeom prst="roundRect">
            <a:avLst>
              <a:gd name="adj" fmla="val 8453"/>
            </a:avLst>
          </a:prstGeom>
          <a:solidFill>
            <a:srgbClr val="424242">
              <a:alpha val="95000"/>
            </a:srgbClr>
          </a:solidFill>
          <a:ln w="30480">
            <a:solidFill>
              <a:srgbClr val="595959"/>
            </a:solidFill>
            <a:prstDash val="solid"/>
          </a:ln>
        </p:spPr>
      </p:sp>
      <p:sp>
        <p:nvSpPr>
          <p:cNvPr id="13" name="Shape 11"/>
          <p:cNvSpPr/>
          <p:nvPr/>
        </p:nvSpPr>
        <p:spPr>
          <a:xfrm>
            <a:off x="763310" y="5835729"/>
            <a:ext cx="121920" cy="1730812"/>
          </a:xfrm>
          <a:prstGeom prst="roundRect">
            <a:avLst>
              <a:gd name="adj" fmla="val 78139"/>
            </a:avLst>
          </a:prstGeom>
          <a:solidFill>
            <a:srgbClr val="FFFFFF"/>
          </a:solidFill>
        </p:spPr>
      </p:sp>
      <p:sp>
        <p:nvSpPr>
          <p:cNvPr id="14" name="Text 12"/>
          <p:cNvSpPr/>
          <p:nvPr/>
        </p:nvSpPr>
        <p:spPr>
          <a:xfrm>
            <a:off x="2220039" y="6093023"/>
            <a:ext cx="3646765"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Remote Control &amp; Security</a:t>
            </a:r>
            <a:endParaRPr lang="en-US" sz="2200" dirty="0"/>
          </a:p>
        </p:txBody>
      </p:sp>
      <p:sp>
        <p:nvSpPr>
          <p:cNvPr id="15" name="Text 13"/>
          <p:cNvSpPr/>
          <p:nvPr/>
        </p:nvSpPr>
        <p:spPr>
          <a:xfrm>
            <a:off x="1142524" y="6583442"/>
            <a:ext cx="5801916" cy="725805"/>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Enables remote motor control via SMS, adding a vital layer of security and convenience.</a:t>
            </a:r>
            <a:endParaRPr lang="en-US" sz="1750" dirty="0"/>
          </a:p>
        </p:txBody>
      </p:sp>
      <p:sp>
        <p:nvSpPr>
          <p:cNvPr id="16" name="Shape 14"/>
          <p:cNvSpPr/>
          <p:nvPr/>
        </p:nvSpPr>
        <p:spPr>
          <a:xfrm>
            <a:off x="7428548" y="5835729"/>
            <a:ext cx="6408063" cy="1730812"/>
          </a:xfrm>
          <a:prstGeom prst="roundRect">
            <a:avLst>
              <a:gd name="adj" fmla="val 8453"/>
            </a:avLst>
          </a:prstGeom>
          <a:solidFill>
            <a:srgbClr val="424242">
              <a:alpha val="95000"/>
            </a:srgbClr>
          </a:solidFill>
          <a:ln w="30480">
            <a:solidFill>
              <a:srgbClr val="595959"/>
            </a:solidFill>
            <a:prstDash val="solid"/>
          </a:ln>
        </p:spPr>
      </p:sp>
      <p:sp>
        <p:nvSpPr>
          <p:cNvPr id="17" name="Shape 15"/>
          <p:cNvSpPr/>
          <p:nvPr/>
        </p:nvSpPr>
        <p:spPr>
          <a:xfrm>
            <a:off x="7398067" y="5835729"/>
            <a:ext cx="121920" cy="1730812"/>
          </a:xfrm>
          <a:prstGeom prst="roundRect">
            <a:avLst>
              <a:gd name="adj" fmla="val 78139"/>
            </a:avLst>
          </a:prstGeom>
          <a:solidFill>
            <a:srgbClr val="FFFFFF"/>
          </a:solidFill>
        </p:spPr>
      </p:sp>
      <p:sp>
        <p:nvSpPr>
          <p:cNvPr id="18" name="Text 16"/>
          <p:cNvSpPr/>
          <p:nvPr/>
        </p:nvSpPr>
        <p:spPr>
          <a:xfrm>
            <a:off x="8936831" y="6093023"/>
            <a:ext cx="3482935"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Cost-Effective &amp; Scalable</a:t>
            </a:r>
            <a:endParaRPr lang="en-US" sz="2200" dirty="0"/>
          </a:p>
        </p:txBody>
      </p:sp>
      <p:sp>
        <p:nvSpPr>
          <p:cNvPr id="19" name="Text 17"/>
          <p:cNvSpPr/>
          <p:nvPr/>
        </p:nvSpPr>
        <p:spPr>
          <a:xfrm>
            <a:off x="7777282" y="6583442"/>
            <a:ext cx="5802035" cy="725805"/>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A low-cost, integrated solution with inherent scalability for future enhancements and broader applications.</a:t>
            </a:r>
            <a:endParaRPr lang="en-US" sz="1750" dirty="0"/>
          </a:p>
        </p:txBody>
      </p:sp>
      <p:sp>
        <p:nvSpPr>
          <p:cNvPr id="25" name="Rectangles 24"/>
          <p:cNvSpPr/>
          <p:nvPr/>
        </p:nvSpPr>
        <p:spPr>
          <a:xfrm>
            <a:off x="12811760" y="7701280"/>
            <a:ext cx="1788160" cy="448945"/>
          </a:xfrm>
          <a:prstGeom prst="rect">
            <a:avLst/>
          </a:prstGeom>
          <a:solidFill>
            <a:srgbClr val="41414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552490" y="253921"/>
            <a:ext cx="5670590" cy="708779"/>
          </a:xfrm>
          <a:prstGeom prst="rect">
            <a:avLst/>
          </a:prstGeom>
          <a:noFill/>
        </p:spPr>
        <p:txBody>
          <a:bodyPr wrap="none" lIns="0" tIns="0" rIns="0" bIns="0" rtlCol="0" anchor="t"/>
          <a:lstStyle/>
          <a:p>
            <a:pPr marL="0" indent="0" algn="l">
              <a:lnSpc>
                <a:spcPts val="5550"/>
              </a:lnSpc>
              <a:buNone/>
            </a:pPr>
            <a:r>
              <a:rPr lang="en-US" sz="4450" dirty="0">
                <a:solidFill>
                  <a:srgbClr val="DDDDDD"/>
                </a:solidFill>
                <a:latin typeface="Mona Sans Semi Bold" pitchFamily="34" charset="0"/>
                <a:ea typeface="Mona Sans Semi Bold" pitchFamily="34" charset="-122"/>
                <a:cs typeface="Mona Sans Semi Bold" pitchFamily="34" charset="-120"/>
              </a:rPr>
              <a:t>CHALLEGES FACED</a:t>
            </a:r>
            <a:endParaRPr lang="en-US" sz="4450" dirty="0"/>
          </a:p>
        </p:txBody>
      </p:sp>
      <p:sp>
        <p:nvSpPr>
          <p:cNvPr id="3" name="Text 1"/>
          <p:cNvSpPr/>
          <p:nvPr/>
        </p:nvSpPr>
        <p:spPr>
          <a:xfrm>
            <a:off x="793790" y="4514493"/>
            <a:ext cx="13042821"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25" name="Rectangles 24"/>
          <p:cNvSpPr/>
          <p:nvPr/>
        </p:nvSpPr>
        <p:spPr>
          <a:xfrm>
            <a:off x="12811760" y="7701280"/>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6" name="Text Box 5"/>
          <p:cNvSpPr txBox="1"/>
          <p:nvPr/>
        </p:nvSpPr>
        <p:spPr>
          <a:xfrm>
            <a:off x="652780" y="1717675"/>
            <a:ext cx="8657590" cy="392430"/>
          </a:xfrm>
          <a:prstGeom prst="rect">
            <a:avLst/>
          </a:prstGeom>
          <a:noFill/>
        </p:spPr>
        <p:txBody>
          <a:bodyPr wrap="square" rtlCol="0" anchor="t">
            <a:sp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Power supply issues When integrating with the SIM 900A Module</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9" name="Text Box 8"/>
          <p:cNvSpPr txBox="1"/>
          <p:nvPr/>
        </p:nvSpPr>
        <p:spPr>
          <a:xfrm>
            <a:off x="652780" y="2397760"/>
            <a:ext cx="9716770" cy="995045"/>
          </a:xfrm>
          <a:prstGeom prst="rect">
            <a:avLst/>
          </a:prstGeom>
          <a:noFill/>
        </p:spPr>
        <p:txBody>
          <a:bodyPr wrap="square" rtlCol="0" anchor="t">
            <a:spAutoFit/>
          </a:bodyPr>
          <a:p>
            <a:pPr indent="0" algn="l">
              <a:lnSpc>
                <a:spcPts val="2350"/>
              </a:lnSpc>
              <a:buSzPct val="100000"/>
              <a:buNone/>
            </a:pPr>
            <a:r>
              <a:rPr lang="en-US" altLang="en-US" sz="2000" dirty="0">
                <a:solidFill>
                  <a:srgbClr val="FFFFFF"/>
                </a:solidFill>
                <a:latin typeface="Funnel Sans" pitchFamily="34" charset="0"/>
                <a:ea typeface="Funnel Sans" pitchFamily="34" charset="-122"/>
                <a:cs typeface="Funnel Sans" pitchFamily="34" charset="-120"/>
                <a:sym typeface="+mn-ea"/>
              </a:rPr>
              <a:t>CAN Bus Communication Issues</a:t>
            </a:r>
            <a:endParaRPr lang="en-US" altLang="en-US" sz="2000" dirty="0">
              <a:solidFill>
                <a:srgbClr val="FFFFFF"/>
              </a:solidFill>
              <a:latin typeface="Funnel Sans" pitchFamily="34" charset="0"/>
              <a:ea typeface="Funnel Sans" pitchFamily="34" charset="-122"/>
              <a:cs typeface="Funnel Sans" pitchFamily="34" charset="-120"/>
              <a:sym typeface="+mn-ea"/>
            </a:endParaRPr>
          </a:p>
          <a:p>
            <a:pPr indent="0" algn="l">
              <a:lnSpc>
                <a:spcPts val="2350"/>
              </a:lnSpc>
              <a:buSzPct val="100000"/>
              <a:buNone/>
            </a:pPr>
            <a:r>
              <a:rPr lang="en-US" altLang="en-US" sz="2000" dirty="0">
                <a:solidFill>
                  <a:srgbClr val="FFFFFF"/>
                </a:solidFill>
                <a:latin typeface="Funnel Sans" pitchFamily="34" charset="0"/>
                <a:ea typeface="Funnel Sans" pitchFamily="34" charset="-122"/>
                <a:cs typeface="Funnel Sans" pitchFamily="34" charset="-120"/>
                <a:sym typeface="+mn-ea"/>
              </a:rPr>
              <a:t>Initial difficulty in synchronizing transmitter and receiver. Proper selection of CAN IDs and baud rate to avoid message collisions.</a:t>
            </a:r>
            <a:endParaRPr lang="en-US"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11" name="Text Box 10"/>
          <p:cNvSpPr txBox="1"/>
          <p:nvPr/>
        </p:nvSpPr>
        <p:spPr>
          <a:xfrm>
            <a:off x="652780" y="3521075"/>
            <a:ext cx="7315200" cy="392430"/>
          </a:xfrm>
          <a:prstGeom prst="rect">
            <a:avLst/>
          </a:prstGeom>
          <a:noFill/>
        </p:spPr>
        <p:txBody>
          <a:bodyPr wrap="square" rtlCol="0" anchor="t">
            <a:sp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SavvyCAN Integration.</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79846" y="1383983"/>
            <a:ext cx="5670590" cy="708779"/>
          </a:xfrm>
          <a:prstGeom prst="rect">
            <a:avLst/>
          </a:prstGeom>
          <a:noFill/>
        </p:spPr>
        <p:txBody>
          <a:bodyPr wrap="none" lIns="0" tIns="0" rIns="0" bIns="0" rtlCol="0" anchor="t"/>
          <a:lstStyle/>
          <a:p>
            <a:pPr marL="0" indent="0" algn="ctr">
              <a:lnSpc>
                <a:spcPts val="5550"/>
              </a:lnSpc>
              <a:buNone/>
            </a:pPr>
            <a:r>
              <a:rPr lang="en-US" sz="4450" dirty="0">
                <a:solidFill>
                  <a:srgbClr val="FFFFFF"/>
                </a:solidFill>
                <a:latin typeface="Mona Sans Semi Bold" pitchFamily="34" charset="0"/>
                <a:ea typeface="Mona Sans Semi Bold" pitchFamily="34" charset="-122"/>
                <a:cs typeface="Mona Sans Semi Bold" pitchFamily="34" charset="-120"/>
              </a:rPr>
              <a:t>Project Overview</a:t>
            </a:r>
            <a:endParaRPr lang="en-US" sz="4450" dirty="0"/>
          </a:p>
        </p:txBody>
      </p:sp>
      <p:sp>
        <p:nvSpPr>
          <p:cNvPr id="3" name="Text 1"/>
          <p:cNvSpPr/>
          <p:nvPr/>
        </p:nvSpPr>
        <p:spPr>
          <a:xfrm>
            <a:off x="793790" y="2546390"/>
            <a:ext cx="13042821" cy="1451610"/>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monitors real-time vehicle parameters like RPM, speed, temperature, fuel level, and detects accidents using sensors, transmitting data via the CAN bus.</a:t>
            </a:r>
            <a:r>
              <a:rPr lang="en-US" sz="1750" dirty="0">
                <a:solidFill>
                  <a:srgbClr val="FFFFFF"/>
                </a:solidFill>
                <a:latin typeface="Funnel Sans" pitchFamily="34" charset="0"/>
                <a:ea typeface="Funnel Sans" pitchFamily="34" charset="-122"/>
                <a:cs typeface="Funnel Sans" pitchFamily="34" charset="-120"/>
              </a:rPr>
              <a:t>It integrates GPS and GSM modules to send live location and alerts through SMS, enabling remote monitoring and motor control.</a:t>
            </a:r>
            <a:endParaRPr lang="en-US" sz="1750" dirty="0"/>
          </a:p>
        </p:txBody>
      </p:sp>
      <p:sp>
        <p:nvSpPr>
          <p:cNvPr id="4" name="Shape 2"/>
          <p:cNvSpPr/>
          <p:nvPr/>
        </p:nvSpPr>
        <p:spPr>
          <a:xfrm>
            <a:off x="793790" y="4253151"/>
            <a:ext cx="4196358" cy="2592348"/>
          </a:xfrm>
          <a:prstGeom prst="roundRect">
            <a:avLst>
              <a:gd name="adj" fmla="val 3675"/>
            </a:avLst>
          </a:prstGeom>
          <a:solidFill>
            <a:srgbClr val="404040"/>
          </a:solidFill>
          <a:ln w="7620">
            <a:solidFill>
              <a:srgbClr val="595959"/>
            </a:solidFill>
            <a:prstDash val="solid"/>
          </a:ln>
        </p:spPr>
      </p:sp>
      <p:sp>
        <p:nvSpPr>
          <p:cNvPr id="5" name="Shape 3"/>
          <p:cNvSpPr/>
          <p:nvPr/>
        </p:nvSpPr>
        <p:spPr>
          <a:xfrm>
            <a:off x="1028224" y="4487585"/>
            <a:ext cx="680442" cy="680442"/>
          </a:xfrm>
          <a:prstGeom prst="roundRect">
            <a:avLst>
              <a:gd name="adj" fmla="val 13436980"/>
            </a:avLst>
          </a:prstGeom>
          <a:solidFill>
            <a:srgbClr val="FFFFFF"/>
          </a:solidFill>
        </p:spPr>
      </p:sp>
      <p:pic>
        <p:nvPicPr>
          <p:cNvPr id="6" name="Image 0" descr="preencoded.png"/>
          <p:cNvPicPr>
            <a:picLocks noChangeAspect="1"/>
          </p:cNvPicPr>
          <p:nvPr/>
        </p:nvPicPr>
        <p:blipFill>
          <a:blip r:embed="rId1"/>
          <a:stretch>
            <a:fillRect/>
          </a:stretch>
        </p:blipFill>
        <p:spPr>
          <a:xfrm>
            <a:off x="1215390" y="4636413"/>
            <a:ext cx="306110" cy="382667"/>
          </a:xfrm>
          <a:prstGeom prst="rect">
            <a:avLst/>
          </a:prstGeom>
        </p:spPr>
      </p:pic>
      <p:sp>
        <p:nvSpPr>
          <p:cNvPr id="7" name="Text 4"/>
          <p:cNvSpPr/>
          <p:nvPr/>
        </p:nvSpPr>
        <p:spPr>
          <a:xfrm>
            <a:off x="1028224" y="5394841"/>
            <a:ext cx="3039428"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Real-time Diagnostics</a:t>
            </a:r>
            <a:endParaRPr lang="en-US" sz="2200" dirty="0"/>
          </a:p>
        </p:txBody>
      </p:sp>
      <p:sp>
        <p:nvSpPr>
          <p:cNvPr id="8" name="Text 5"/>
          <p:cNvSpPr/>
          <p:nvPr/>
        </p:nvSpPr>
        <p:spPr>
          <a:xfrm>
            <a:off x="1028224" y="5885259"/>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FFFFFF"/>
                </a:solidFill>
                <a:latin typeface="Funnel Sans" pitchFamily="34" charset="0"/>
                <a:ea typeface="Funnel Sans" pitchFamily="34" charset="-122"/>
                <a:cs typeface="Funnel Sans" pitchFamily="34" charset="-120"/>
              </a:rPr>
              <a:t>CAN bus data for RPM, speed, temperature, and fuel.</a:t>
            </a:r>
            <a:endParaRPr lang="en-US" sz="1750" dirty="0"/>
          </a:p>
        </p:txBody>
      </p:sp>
      <p:sp>
        <p:nvSpPr>
          <p:cNvPr id="9" name="Shape 6"/>
          <p:cNvSpPr/>
          <p:nvPr/>
        </p:nvSpPr>
        <p:spPr>
          <a:xfrm>
            <a:off x="5216962" y="4253151"/>
            <a:ext cx="4196358" cy="2592348"/>
          </a:xfrm>
          <a:prstGeom prst="roundRect">
            <a:avLst>
              <a:gd name="adj" fmla="val 3675"/>
            </a:avLst>
          </a:prstGeom>
          <a:solidFill>
            <a:srgbClr val="404040"/>
          </a:solidFill>
          <a:ln w="7620">
            <a:solidFill>
              <a:srgbClr val="595959"/>
            </a:solidFill>
            <a:prstDash val="solid"/>
          </a:ln>
        </p:spPr>
      </p:sp>
      <p:sp>
        <p:nvSpPr>
          <p:cNvPr id="10" name="Shape 7"/>
          <p:cNvSpPr/>
          <p:nvPr/>
        </p:nvSpPr>
        <p:spPr>
          <a:xfrm>
            <a:off x="5451396" y="4487585"/>
            <a:ext cx="680442" cy="680442"/>
          </a:xfrm>
          <a:prstGeom prst="roundRect">
            <a:avLst>
              <a:gd name="adj" fmla="val 13436980"/>
            </a:avLst>
          </a:prstGeom>
          <a:solidFill>
            <a:srgbClr val="FFFFFF"/>
          </a:solidFill>
        </p:spPr>
      </p:sp>
      <p:pic>
        <p:nvPicPr>
          <p:cNvPr id="11" name="Image 1" descr="preencoded.png"/>
          <p:cNvPicPr>
            <a:picLocks noChangeAspect="1"/>
          </p:cNvPicPr>
          <p:nvPr/>
        </p:nvPicPr>
        <p:blipFill>
          <a:blip r:embed="rId2"/>
          <a:stretch>
            <a:fillRect/>
          </a:stretch>
        </p:blipFill>
        <p:spPr>
          <a:xfrm>
            <a:off x="5638562" y="4636413"/>
            <a:ext cx="306110" cy="382667"/>
          </a:xfrm>
          <a:prstGeom prst="rect">
            <a:avLst/>
          </a:prstGeom>
        </p:spPr>
      </p:pic>
      <p:sp>
        <p:nvSpPr>
          <p:cNvPr id="12" name="Text 8"/>
          <p:cNvSpPr/>
          <p:nvPr/>
        </p:nvSpPr>
        <p:spPr>
          <a:xfrm>
            <a:off x="5451396" y="5394841"/>
            <a:ext cx="2835235"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Location Tracking</a:t>
            </a:r>
            <a:endParaRPr lang="en-US" sz="2200" dirty="0"/>
          </a:p>
        </p:txBody>
      </p:sp>
      <p:sp>
        <p:nvSpPr>
          <p:cNvPr id="13" name="Text 9"/>
          <p:cNvSpPr/>
          <p:nvPr/>
        </p:nvSpPr>
        <p:spPr>
          <a:xfrm>
            <a:off x="5451396" y="5885259"/>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FFFFFF"/>
                </a:solidFill>
                <a:latin typeface="Funnel Sans" pitchFamily="34" charset="0"/>
                <a:ea typeface="Funnel Sans" pitchFamily="34" charset="-122"/>
                <a:cs typeface="Funnel Sans" pitchFamily="34" charset="-120"/>
              </a:rPr>
              <a:t>GPS-based tracking with accident/flip detection.</a:t>
            </a:r>
            <a:endParaRPr lang="en-US" sz="1750" dirty="0"/>
          </a:p>
        </p:txBody>
      </p:sp>
      <p:sp>
        <p:nvSpPr>
          <p:cNvPr id="14" name="Shape 10"/>
          <p:cNvSpPr/>
          <p:nvPr/>
        </p:nvSpPr>
        <p:spPr>
          <a:xfrm>
            <a:off x="9640133" y="4253151"/>
            <a:ext cx="4196358" cy="2592348"/>
          </a:xfrm>
          <a:prstGeom prst="roundRect">
            <a:avLst>
              <a:gd name="adj" fmla="val 3675"/>
            </a:avLst>
          </a:prstGeom>
          <a:solidFill>
            <a:srgbClr val="404040"/>
          </a:solidFill>
          <a:ln w="7620">
            <a:solidFill>
              <a:srgbClr val="595959"/>
            </a:solidFill>
            <a:prstDash val="solid"/>
          </a:ln>
        </p:spPr>
      </p:sp>
      <p:sp>
        <p:nvSpPr>
          <p:cNvPr id="15" name="Shape 11"/>
          <p:cNvSpPr/>
          <p:nvPr/>
        </p:nvSpPr>
        <p:spPr>
          <a:xfrm>
            <a:off x="9874568" y="4487585"/>
            <a:ext cx="680442" cy="680442"/>
          </a:xfrm>
          <a:prstGeom prst="roundRect">
            <a:avLst>
              <a:gd name="adj" fmla="val 13436980"/>
            </a:avLst>
          </a:prstGeom>
          <a:solidFill>
            <a:srgbClr val="FFFFFF"/>
          </a:solidFill>
        </p:spPr>
      </p:sp>
      <p:pic>
        <p:nvPicPr>
          <p:cNvPr id="16" name="Image 2" descr="preencoded.png"/>
          <p:cNvPicPr>
            <a:picLocks noChangeAspect="1"/>
          </p:cNvPicPr>
          <p:nvPr/>
        </p:nvPicPr>
        <p:blipFill>
          <a:blip r:embed="rId3"/>
          <a:stretch>
            <a:fillRect/>
          </a:stretch>
        </p:blipFill>
        <p:spPr>
          <a:xfrm>
            <a:off x="10061734" y="4636413"/>
            <a:ext cx="306110" cy="382667"/>
          </a:xfrm>
          <a:prstGeom prst="rect">
            <a:avLst/>
          </a:prstGeom>
        </p:spPr>
      </p:pic>
      <p:sp>
        <p:nvSpPr>
          <p:cNvPr id="17" name="Text 12"/>
          <p:cNvSpPr/>
          <p:nvPr/>
        </p:nvSpPr>
        <p:spPr>
          <a:xfrm>
            <a:off x="9874568" y="5394841"/>
            <a:ext cx="2870359" cy="354330"/>
          </a:xfrm>
          <a:prstGeom prst="rect">
            <a:avLst/>
          </a:prstGeom>
          <a:noFill/>
        </p:spPr>
        <p:txBody>
          <a:bodyPr wrap="none" lIns="0" tIns="0" rIns="0" bIns="0" rtlCol="0" anchor="t"/>
          <a:lstStyle/>
          <a:p>
            <a:pPr marL="0" indent="0" algn="l">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SMS Alerts &amp; Control</a:t>
            </a:r>
            <a:endParaRPr lang="en-US" sz="2200" dirty="0"/>
          </a:p>
        </p:txBody>
      </p:sp>
      <p:sp>
        <p:nvSpPr>
          <p:cNvPr id="18" name="Text 13"/>
          <p:cNvSpPr/>
          <p:nvPr/>
        </p:nvSpPr>
        <p:spPr>
          <a:xfrm>
            <a:off x="9874568" y="5885259"/>
            <a:ext cx="3727490" cy="725805"/>
          </a:xfrm>
          <a:prstGeom prst="rect">
            <a:avLst/>
          </a:prstGeom>
          <a:noFill/>
        </p:spPr>
        <p:txBody>
          <a:bodyPr wrap="square" lIns="0" tIns="0" rIns="0" bIns="0" rtlCol="0" anchor="t"/>
          <a:lstStyle/>
          <a:p>
            <a:pPr marL="0" indent="0" algn="l">
              <a:lnSpc>
                <a:spcPts val="2850"/>
              </a:lnSpc>
              <a:buNone/>
            </a:pPr>
            <a:r>
              <a:rPr lang="en-US" sz="1750" dirty="0">
                <a:solidFill>
                  <a:srgbClr val="FFFFFF"/>
                </a:solidFill>
                <a:latin typeface="Funnel Sans" pitchFamily="34" charset="0"/>
                <a:ea typeface="Funnel Sans" pitchFamily="34" charset="-122"/>
                <a:cs typeface="Funnel Sans" pitchFamily="34" charset="-120"/>
              </a:rPr>
              <a:t>Automated alerts and remote motor ON/OFF via GSM.</a:t>
            </a:r>
            <a:endParaRPr lang="en-US" sz="1750" dirty="0"/>
          </a:p>
        </p:txBody>
      </p:sp>
      <p:sp>
        <p:nvSpPr>
          <p:cNvPr id="19" name="Rectangles 18"/>
          <p:cNvSpPr/>
          <p:nvPr/>
        </p:nvSpPr>
        <p:spPr>
          <a:xfrm>
            <a:off x="12752705" y="7741920"/>
            <a:ext cx="1810385" cy="400685"/>
          </a:xfrm>
          <a:prstGeom prst="rect">
            <a:avLst/>
          </a:prstGeom>
          <a:solidFill>
            <a:srgbClr val="41414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55057" y="357545"/>
            <a:ext cx="6048494" cy="406241"/>
          </a:xfrm>
          <a:prstGeom prst="rect">
            <a:avLst/>
          </a:prstGeom>
          <a:noFill/>
        </p:spPr>
        <p:txBody>
          <a:bodyPr wrap="none" lIns="0" tIns="0" rIns="0" bIns="0" rtlCol="0" anchor="t"/>
          <a:lstStyle/>
          <a:p>
            <a:pPr marL="0" indent="0" algn="l">
              <a:lnSpc>
                <a:spcPts val="3150"/>
              </a:lnSpc>
              <a:buNone/>
            </a:pPr>
            <a:r>
              <a:rPr lang="en-US" sz="4400" dirty="0">
                <a:solidFill>
                  <a:srgbClr val="DDDDDD"/>
                </a:solidFill>
                <a:latin typeface="Mona Sans Semi Bold" pitchFamily="34" charset="0"/>
                <a:ea typeface="Mona Sans Semi Bold" pitchFamily="34" charset="-122"/>
                <a:cs typeface="Mona Sans Semi Bold" pitchFamily="34" charset="-120"/>
              </a:rPr>
              <a:t>Addressing Critical Vehicle Challenges</a:t>
            </a:r>
            <a:endParaRPr lang="en-US" sz="4400" dirty="0">
              <a:solidFill>
                <a:srgbClr val="DDDDDD"/>
              </a:solidFill>
              <a:latin typeface="Mona Sans Semi Bold" pitchFamily="34" charset="0"/>
              <a:ea typeface="Mona Sans Semi Bold" pitchFamily="34" charset="-122"/>
              <a:cs typeface="Mona Sans Semi Bold" pitchFamily="34" charset="-120"/>
            </a:endParaRPr>
          </a:p>
        </p:txBody>
      </p:sp>
      <p:sp>
        <p:nvSpPr>
          <p:cNvPr id="3" name="Text 1"/>
          <p:cNvSpPr/>
          <p:nvPr/>
        </p:nvSpPr>
        <p:spPr>
          <a:xfrm>
            <a:off x="455057" y="1023818"/>
            <a:ext cx="13720286" cy="208002"/>
          </a:xfrm>
          <a:prstGeom prst="rect">
            <a:avLst/>
          </a:prstGeom>
          <a:noFill/>
        </p:spPr>
        <p:txBody>
          <a:bodyPr wrap="none" lIns="0" tIns="0" rIns="0" bIns="0" rtlCol="0" anchor="t"/>
          <a:lstStyle/>
          <a:p>
            <a:pPr marL="0" indent="0" algn="l">
              <a:lnSpc>
                <a:spcPts val="1600"/>
              </a:lnSpc>
              <a:buNone/>
            </a:pPr>
            <a:endParaRPr lang="en-US" sz="2000" dirty="0">
              <a:solidFill>
                <a:srgbClr val="8F8F8F"/>
              </a:solidFill>
              <a:latin typeface="Funnel Sans" pitchFamily="34" charset="0"/>
              <a:ea typeface="Funnel Sans" pitchFamily="34" charset="-122"/>
              <a:cs typeface="Funnel Sans" pitchFamily="34" charset="-120"/>
            </a:endParaRPr>
          </a:p>
          <a:p>
            <a:pPr marL="0" indent="0" algn="l">
              <a:lnSpc>
                <a:spcPts val="1600"/>
              </a:lnSpc>
              <a:buNone/>
            </a:pPr>
            <a:r>
              <a:rPr lang="en-US" sz="2000" dirty="0">
                <a:solidFill>
                  <a:srgbClr val="8F8F8F"/>
                </a:solidFill>
                <a:latin typeface="Funnel Sans" pitchFamily="34" charset="0"/>
                <a:ea typeface="Funnel Sans" pitchFamily="34" charset="-122"/>
                <a:cs typeface="Funnel Sans" pitchFamily="34" charset="-120"/>
              </a:rPr>
              <a:t>Modern vehicles, despite their advancements, often lack integrated solutions for critical real-time monitoring</a:t>
            </a:r>
            <a:endParaRPr lang="en-US" sz="2000" dirty="0">
              <a:solidFill>
                <a:srgbClr val="8F8F8F"/>
              </a:solidFill>
              <a:latin typeface="Funnel Sans" pitchFamily="34" charset="0"/>
              <a:ea typeface="Funnel Sans" pitchFamily="34" charset="-122"/>
              <a:cs typeface="Funnel Sans" pitchFamily="34" charset="-120"/>
            </a:endParaRPr>
          </a:p>
          <a:p>
            <a:pPr marL="0" indent="0" algn="l">
              <a:lnSpc>
                <a:spcPts val="1600"/>
              </a:lnSpc>
              <a:buNone/>
            </a:pPr>
            <a:endParaRPr lang="en-US" sz="2000" dirty="0">
              <a:solidFill>
                <a:srgbClr val="8F8F8F"/>
              </a:solidFill>
              <a:latin typeface="Funnel Sans" pitchFamily="34" charset="0"/>
              <a:ea typeface="Funnel Sans" pitchFamily="34" charset="-122"/>
              <a:cs typeface="Funnel Sans" pitchFamily="34" charset="-120"/>
            </a:endParaRPr>
          </a:p>
          <a:p>
            <a:pPr marL="0" indent="0" algn="l">
              <a:lnSpc>
                <a:spcPts val="1600"/>
              </a:lnSpc>
              <a:buNone/>
            </a:pPr>
            <a:r>
              <a:rPr lang="en-US" sz="2000" dirty="0">
                <a:solidFill>
                  <a:srgbClr val="8F8F8F"/>
                </a:solidFill>
                <a:latin typeface="Funnel Sans" pitchFamily="34" charset="0"/>
                <a:ea typeface="Funnel Sans" pitchFamily="34" charset="-122"/>
                <a:cs typeface="Funnel Sans" pitchFamily="34" charset="-120"/>
              </a:rPr>
              <a:t> and emergency response. Our system directly tackles these prevalent issues:</a:t>
            </a:r>
            <a:endParaRPr lang="en-US" sz="2000" dirty="0"/>
          </a:p>
        </p:txBody>
      </p:sp>
      <p:sp>
        <p:nvSpPr>
          <p:cNvPr id="4" name="Text 2"/>
          <p:cNvSpPr/>
          <p:nvPr/>
        </p:nvSpPr>
        <p:spPr>
          <a:xfrm>
            <a:off x="455295" y="2159000"/>
            <a:ext cx="1680845" cy="203200"/>
          </a:xfrm>
          <a:prstGeom prst="rect">
            <a:avLst/>
          </a:prstGeom>
          <a:noFill/>
        </p:spPr>
        <p:txBody>
          <a:bodyPr wrap="none" lIns="0" tIns="0" rIns="0" bIns="0" rtlCol="0" anchor="t"/>
          <a:lstStyle/>
          <a:p>
            <a:pPr marL="0" indent="0" algn="l">
              <a:lnSpc>
                <a:spcPts val="1550"/>
              </a:lnSpc>
              <a:buNone/>
            </a:pPr>
            <a:r>
              <a:rPr lang="en-US" dirty="0">
                <a:solidFill>
                  <a:srgbClr val="DDDDDD"/>
                </a:solidFill>
                <a:latin typeface="Mona Sans Semi Bold" pitchFamily="34" charset="0"/>
                <a:ea typeface="Mona Sans Semi Bold" pitchFamily="34" charset="-122"/>
                <a:cs typeface="Mona Sans Semi Bold" pitchFamily="34" charset="-120"/>
              </a:rPr>
              <a:t>The Problem:</a:t>
            </a:r>
            <a:endParaRPr lang="en-US" dirty="0"/>
          </a:p>
        </p:txBody>
      </p:sp>
      <p:sp>
        <p:nvSpPr>
          <p:cNvPr id="5" name="Text 3"/>
          <p:cNvSpPr/>
          <p:nvPr/>
        </p:nvSpPr>
        <p:spPr>
          <a:xfrm>
            <a:off x="449342" y="2775268"/>
            <a:ext cx="6701552" cy="208002"/>
          </a:xfrm>
          <a:prstGeom prst="rect">
            <a:avLst/>
          </a:prstGeom>
          <a:noFill/>
        </p:spPr>
        <p:txBody>
          <a:bodyPr wrap="none" lIns="0" tIns="0" rIns="0" bIns="0" rtlCol="0" anchor="t"/>
          <a:lstStyle/>
          <a:p>
            <a:pPr marL="342900" indent="-342900" algn="l">
              <a:lnSpc>
                <a:spcPts val="1600"/>
              </a:lnSpc>
              <a:buSzPct val="100000"/>
              <a:buChar char="•"/>
            </a:pPr>
            <a:r>
              <a:rPr lang="en-US" dirty="0">
                <a:solidFill>
                  <a:srgbClr val="8F8F8F"/>
                </a:solidFill>
                <a:latin typeface="Funnel Sans" pitchFamily="34" charset="0"/>
                <a:ea typeface="Funnel Sans" pitchFamily="34" charset="-122"/>
                <a:cs typeface="Funnel Sans" pitchFamily="34" charset="-120"/>
              </a:rPr>
              <a:t>Absence of real-time remote diagnostics</a:t>
            </a:r>
            <a:r>
              <a:rPr lang="en-IN" altLang="en-US" dirty="0">
                <a:solidFill>
                  <a:srgbClr val="8F8F8F"/>
                </a:solidFill>
                <a:latin typeface="Funnel Sans" pitchFamily="34" charset="0"/>
                <a:ea typeface="Funnel Sans" pitchFamily="34" charset="-122"/>
                <a:cs typeface="Funnel Sans" pitchFamily="34" charset="-120"/>
              </a:rPr>
              <a:t> </a:t>
            </a:r>
            <a:endParaRPr lang="en-IN" altLang="en-US" dirty="0">
              <a:solidFill>
                <a:srgbClr val="8F8F8F"/>
              </a:solidFill>
              <a:latin typeface="Funnel Sans" pitchFamily="34" charset="0"/>
              <a:ea typeface="Funnel Sans" pitchFamily="34" charset="-122"/>
              <a:cs typeface="Funnel Sans" pitchFamily="34" charset="-120"/>
            </a:endParaRPr>
          </a:p>
          <a:p>
            <a:pPr marL="342900" indent="-342900" algn="l">
              <a:lnSpc>
                <a:spcPts val="1600"/>
              </a:lnSpc>
              <a:buSzPct val="100000"/>
              <a:buChar char="•"/>
            </a:pPr>
            <a:endParaRPr lang="en-US" dirty="0">
              <a:solidFill>
                <a:srgbClr val="8F8F8F"/>
              </a:solidFill>
              <a:latin typeface="Funnel Sans" pitchFamily="34" charset="0"/>
              <a:ea typeface="Funnel Sans" pitchFamily="34" charset="-122"/>
              <a:cs typeface="Funnel Sans" pitchFamily="34" charset="-120"/>
            </a:endParaRPr>
          </a:p>
          <a:p>
            <a:pPr marL="342900" indent="-342900" algn="l">
              <a:lnSpc>
                <a:spcPts val="1600"/>
              </a:lnSpc>
              <a:buSzPct val="100000"/>
              <a:buChar char="•"/>
            </a:pPr>
            <a:endParaRPr lang="en-US" dirty="0">
              <a:solidFill>
                <a:srgbClr val="8F8F8F"/>
              </a:solidFill>
              <a:latin typeface="Funnel Sans" pitchFamily="34" charset="0"/>
              <a:ea typeface="Funnel Sans" pitchFamily="34" charset="-122"/>
              <a:cs typeface="Funnel Sans" pitchFamily="34" charset="-120"/>
            </a:endParaRPr>
          </a:p>
          <a:p>
            <a:pPr marL="342900" indent="-342900" algn="l">
              <a:lnSpc>
                <a:spcPts val="1600"/>
              </a:lnSpc>
              <a:buSzPct val="100000"/>
              <a:buChar char="•"/>
            </a:pPr>
            <a:r>
              <a:rPr lang="en-US" dirty="0">
                <a:solidFill>
                  <a:srgbClr val="8F8F8F"/>
                </a:solidFill>
                <a:latin typeface="Funnel Sans" pitchFamily="34" charset="0"/>
                <a:ea typeface="Funnel Sans" pitchFamily="34" charset="-122"/>
                <a:cs typeface="Funnel Sans" pitchFamily="34" charset="-120"/>
              </a:rPr>
              <a:t>(RPM, speed, engine temperature, fuel).</a:t>
            </a:r>
            <a:endParaRPr lang="en-US" dirty="0"/>
          </a:p>
        </p:txBody>
      </p:sp>
      <p:sp>
        <p:nvSpPr>
          <p:cNvPr id="6" name="Text 4"/>
          <p:cNvSpPr/>
          <p:nvPr/>
        </p:nvSpPr>
        <p:spPr>
          <a:xfrm>
            <a:off x="455057" y="4771192"/>
            <a:ext cx="6701552" cy="208002"/>
          </a:xfrm>
          <a:prstGeom prst="rect">
            <a:avLst/>
          </a:prstGeom>
          <a:noFill/>
        </p:spPr>
        <p:txBody>
          <a:bodyPr wrap="none" lIns="0" tIns="0" rIns="0" bIns="0" rtlCol="0" anchor="t"/>
          <a:lstStyle/>
          <a:p>
            <a:pPr marL="342900" indent="-342900" algn="l">
              <a:lnSpc>
                <a:spcPts val="1600"/>
              </a:lnSpc>
              <a:buSzPct val="100000"/>
              <a:buChar char="•"/>
            </a:pPr>
            <a:r>
              <a:rPr lang="en-US" dirty="0">
                <a:solidFill>
                  <a:srgbClr val="8F8F8F"/>
                </a:solidFill>
                <a:latin typeface="Funnel Sans" pitchFamily="34" charset="0"/>
                <a:ea typeface="Funnel Sans" pitchFamily="34" charset="-122"/>
                <a:cs typeface="Funnel Sans" pitchFamily="34" charset="-120"/>
              </a:rPr>
              <a:t>Lack of immediate, automatic accident alert systems.</a:t>
            </a:r>
            <a:endParaRPr lang="en-US" dirty="0">
              <a:solidFill>
                <a:srgbClr val="8F8F8F"/>
              </a:solidFill>
              <a:latin typeface="Funnel Sans" pitchFamily="34" charset="0"/>
              <a:ea typeface="Funnel Sans" pitchFamily="34" charset="-122"/>
              <a:cs typeface="Funnel Sans" pitchFamily="34" charset="-120"/>
            </a:endParaRPr>
          </a:p>
        </p:txBody>
      </p:sp>
      <p:sp>
        <p:nvSpPr>
          <p:cNvPr id="7" name="Text 5"/>
          <p:cNvSpPr/>
          <p:nvPr/>
        </p:nvSpPr>
        <p:spPr>
          <a:xfrm>
            <a:off x="450612" y="4130596"/>
            <a:ext cx="6701552" cy="208002"/>
          </a:xfrm>
          <a:prstGeom prst="rect">
            <a:avLst/>
          </a:prstGeom>
          <a:noFill/>
        </p:spPr>
        <p:txBody>
          <a:bodyPr wrap="none" lIns="0" tIns="0" rIns="0" bIns="0" rtlCol="0" anchor="t"/>
          <a:lstStyle/>
          <a:p>
            <a:pPr marL="342900" indent="-342900" algn="l">
              <a:lnSpc>
                <a:spcPts val="1600"/>
              </a:lnSpc>
              <a:buSzPct val="100000"/>
              <a:buChar char="•"/>
            </a:pPr>
            <a:r>
              <a:rPr lang="en-US" dirty="0">
                <a:solidFill>
                  <a:srgbClr val="8F8F8F"/>
                </a:solidFill>
                <a:latin typeface="Funnel Sans" pitchFamily="34" charset="0"/>
                <a:ea typeface="Funnel Sans" pitchFamily="34" charset="-122"/>
                <a:cs typeface="Funnel Sans" pitchFamily="34" charset="-120"/>
              </a:rPr>
              <a:t>No remote control mechanisms for theft or breakdown scenarios</a:t>
            </a:r>
            <a:r>
              <a:rPr lang="en-US" sz="1400" dirty="0">
                <a:solidFill>
                  <a:srgbClr val="8F8F8F"/>
                </a:solidFill>
                <a:latin typeface="Funnel Sans" pitchFamily="34" charset="0"/>
                <a:ea typeface="Funnel Sans" pitchFamily="34" charset="-122"/>
                <a:cs typeface="Funnel Sans" pitchFamily="34" charset="-120"/>
              </a:rPr>
              <a:t>.</a:t>
            </a:r>
            <a:endParaRPr lang="en-US" sz="1400" dirty="0"/>
          </a:p>
        </p:txBody>
      </p:sp>
      <p:sp>
        <p:nvSpPr>
          <p:cNvPr id="8" name="Text 6"/>
          <p:cNvSpPr/>
          <p:nvPr/>
        </p:nvSpPr>
        <p:spPr>
          <a:xfrm>
            <a:off x="449977" y="5485170"/>
            <a:ext cx="6701552" cy="208002"/>
          </a:xfrm>
          <a:prstGeom prst="rect">
            <a:avLst/>
          </a:prstGeom>
          <a:noFill/>
        </p:spPr>
        <p:txBody>
          <a:bodyPr wrap="none" lIns="0" tIns="0" rIns="0" bIns="0" rtlCol="0" anchor="t"/>
          <a:lstStyle/>
          <a:p>
            <a:pPr marL="342900" indent="-342900" algn="l">
              <a:lnSpc>
                <a:spcPts val="1600"/>
              </a:lnSpc>
              <a:buSzPct val="100000"/>
              <a:buChar char="•"/>
            </a:pPr>
            <a:r>
              <a:rPr lang="en-US" dirty="0">
                <a:solidFill>
                  <a:srgbClr val="8F8F8F"/>
                </a:solidFill>
                <a:latin typeface="Funnel Sans" pitchFamily="34" charset="0"/>
                <a:ea typeface="Funnel Sans" pitchFamily="34" charset="-122"/>
                <a:cs typeface="Funnel Sans" pitchFamily="34" charset="-120"/>
              </a:rPr>
              <a:t>Limited affordable, integrated GPS and CAN bus solutions.</a:t>
            </a:r>
            <a:endParaRPr lang="en-US" dirty="0"/>
          </a:p>
        </p:txBody>
      </p:sp>
      <p:sp>
        <p:nvSpPr>
          <p:cNvPr id="9" name="Text 7"/>
          <p:cNvSpPr/>
          <p:nvPr/>
        </p:nvSpPr>
        <p:spPr>
          <a:xfrm>
            <a:off x="7809706" y="2158921"/>
            <a:ext cx="1625203" cy="203121"/>
          </a:xfrm>
          <a:prstGeom prst="rect">
            <a:avLst/>
          </a:prstGeom>
          <a:noFill/>
        </p:spPr>
        <p:txBody>
          <a:bodyPr wrap="none" lIns="0" tIns="0" rIns="0" bIns="0" rtlCol="0" anchor="t"/>
          <a:lstStyle/>
          <a:p>
            <a:pPr marL="0" indent="0" algn="l">
              <a:lnSpc>
                <a:spcPts val="1550"/>
              </a:lnSpc>
              <a:buNone/>
            </a:pPr>
            <a:r>
              <a:rPr lang="en-US" dirty="0">
                <a:solidFill>
                  <a:srgbClr val="DDDDDD"/>
                </a:solidFill>
                <a:latin typeface="Mona Sans Semi Bold" pitchFamily="34" charset="0"/>
                <a:ea typeface="Mona Sans Semi Bold" pitchFamily="34" charset="-122"/>
                <a:cs typeface="Mona Sans Semi Bold" pitchFamily="34" charset="-120"/>
              </a:rPr>
              <a:t>Our Solution:</a:t>
            </a:r>
            <a:endParaRPr lang="en-US" dirty="0"/>
          </a:p>
        </p:txBody>
      </p:sp>
      <p:sp>
        <p:nvSpPr>
          <p:cNvPr id="10" name="Text 8"/>
          <p:cNvSpPr/>
          <p:nvPr/>
        </p:nvSpPr>
        <p:spPr>
          <a:xfrm>
            <a:off x="7765415" y="2726055"/>
            <a:ext cx="6506845" cy="2515235"/>
          </a:xfrm>
          <a:prstGeom prst="rect">
            <a:avLst/>
          </a:prstGeom>
          <a:noFill/>
        </p:spPr>
        <p:txBody>
          <a:bodyPr wrap="square" lIns="0" tIns="0" rIns="0" bIns="0" rtlCol="0" anchor="t"/>
          <a:lstStyle/>
          <a:p>
            <a:pPr marL="285750" indent="-285750" algn="l">
              <a:lnSpc>
                <a:spcPts val="1600"/>
              </a:lnSpc>
              <a:buFont typeface="Arial" panose="020B0604020202020204" pitchFamily="34" charset="0"/>
              <a:buChar char="•"/>
            </a:pPr>
            <a:r>
              <a:rPr lang="en-US" altLang="en-US" dirty="0">
                <a:solidFill>
                  <a:srgbClr val="8F8F8F"/>
                </a:solidFill>
                <a:latin typeface="Funnel Sans" pitchFamily="34" charset="0"/>
                <a:ea typeface="Funnel Sans" pitchFamily="34" charset="-122"/>
                <a:cs typeface="Funnel Sans" pitchFamily="34" charset="-120"/>
              </a:rPr>
              <a:t>Robust and cost-effective embedded solution for vehicle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r>
              <a:rPr lang="en-US" altLang="en-US" dirty="0">
                <a:solidFill>
                  <a:srgbClr val="8F8F8F"/>
                </a:solidFill>
                <a:latin typeface="Funnel Sans" pitchFamily="34" charset="0"/>
                <a:ea typeface="Funnel Sans" pitchFamily="34" charset="-122"/>
                <a:cs typeface="Funnel Sans" pitchFamily="34" charset="-120"/>
              </a:rPr>
              <a:t>monitoring.</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r>
              <a:rPr lang="en-US" altLang="en-US" dirty="0">
                <a:solidFill>
                  <a:srgbClr val="8F8F8F"/>
                </a:solidFill>
                <a:latin typeface="Funnel Sans" pitchFamily="34" charset="0"/>
                <a:ea typeface="Funnel Sans" pitchFamily="34" charset="-122"/>
                <a:cs typeface="Funnel Sans" pitchFamily="34" charset="-120"/>
              </a:rPr>
              <a:t>Combines comprehensive diagnostics including RPM, speed, </a:t>
            </a: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endParaRPr lang="en-IN"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r>
              <a:rPr lang="en-US" altLang="en-US" dirty="0">
                <a:solidFill>
                  <a:srgbClr val="8F8F8F"/>
                </a:solidFill>
                <a:latin typeface="Funnel Sans" pitchFamily="34" charset="0"/>
                <a:ea typeface="Funnel Sans" pitchFamily="34" charset="-122"/>
                <a:cs typeface="Funnel Sans" pitchFamily="34" charset="-120"/>
              </a:rPr>
              <a:t>temperature, and fuel level tracking.</a:t>
            </a: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US" altLang="en-US" dirty="0">
                <a:solidFill>
                  <a:srgbClr val="8F8F8F"/>
                </a:solidFill>
                <a:latin typeface="Funnel Sans" pitchFamily="34" charset="0"/>
                <a:ea typeface="Funnel Sans" pitchFamily="34" charset="-122"/>
                <a:cs typeface="Funnel Sans" pitchFamily="34" charset="-120"/>
              </a:rPr>
              <a:t>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r>
              <a:rPr lang="en-US" altLang="en-US" dirty="0">
                <a:solidFill>
                  <a:srgbClr val="8F8F8F"/>
                </a:solidFill>
                <a:latin typeface="Funnel Sans" pitchFamily="34" charset="0"/>
                <a:ea typeface="Funnel Sans" pitchFamily="34" charset="-122"/>
                <a:cs typeface="Funnel Sans" pitchFamily="34" charset="-120"/>
              </a:rPr>
              <a:t>Provides precise location tracking using GPS technology.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r>
              <a:rPr lang="en-US" altLang="en-US" dirty="0">
                <a:solidFill>
                  <a:srgbClr val="8F8F8F"/>
                </a:solidFill>
                <a:latin typeface="Funnel Sans" pitchFamily="34" charset="0"/>
                <a:ea typeface="Funnel Sans" pitchFamily="34" charset="-122"/>
                <a:cs typeface="Funnel Sans" pitchFamily="34" charset="-120"/>
              </a:rPr>
              <a:t>Enables essential remote control capabilities such as motor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r>
              <a:rPr lang="en-US" altLang="en-US" dirty="0">
                <a:solidFill>
                  <a:srgbClr val="8F8F8F"/>
                </a:solidFill>
                <a:latin typeface="Funnel Sans" pitchFamily="34" charset="0"/>
                <a:ea typeface="Funnel Sans" pitchFamily="34" charset="-122"/>
                <a:cs typeface="Funnel Sans" pitchFamily="34" charset="-120"/>
              </a:rPr>
              <a:t>start/stop via SMS.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r>
              <a:rPr lang="en-US" altLang="en-US" dirty="0">
                <a:solidFill>
                  <a:srgbClr val="8F8F8F"/>
                </a:solidFill>
                <a:latin typeface="Funnel Sans" pitchFamily="34" charset="0"/>
                <a:ea typeface="Funnel Sans" pitchFamily="34" charset="-122"/>
                <a:cs typeface="Funnel Sans" pitchFamily="34" charset="-120"/>
              </a:rPr>
              <a:t>Fills significant gaps in current vehicle systems by </a:t>
            </a:r>
            <a:endParaRPr lang="en-US" altLang="en-US" dirty="0">
              <a:solidFill>
                <a:srgbClr val="8F8F8F"/>
              </a:solidFill>
              <a:latin typeface="Funnel Sans" pitchFamily="34" charset="0"/>
              <a:ea typeface="Funnel Sans" pitchFamily="34" charset="-122"/>
              <a:cs typeface="Funnel Sans" pitchFamily="34" charset="-120"/>
            </a:endParaRPr>
          </a:p>
          <a:p>
            <a:pPr marL="285750" indent="-285750" algn="l">
              <a:lnSpc>
                <a:spcPts val="1600"/>
              </a:lnSpc>
              <a:buFont typeface="Arial" panose="020B0604020202020204" pitchFamily="34" charset="0"/>
              <a:buChar char="•"/>
            </a:pPr>
            <a:endParaRPr lang="en-US" altLang="en-US" dirty="0">
              <a:solidFill>
                <a:srgbClr val="8F8F8F"/>
              </a:solidFill>
              <a:latin typeface="Funnel Sans" pitchFamily="34" charset="0"/>
              <a:ea typeface="Funnel Sans" pitchFamily="34" charset="-122"/>
              <a:cs typeface="Funnel Sans" pitchFamily="34" charset="-120"/>
            </a:endParaRPr>
          </a:p>
          <a:p>
            <a:pPr indent="0" algn="l">
              <a:lnSpc>
                <a:spcPts val="1600"/>
              </a:lnSpc>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r>
              <a:rPr lang="en-US" altLang="en-US" dirty="0">
                <a:solidFill>
                  <a:srgbClr val="8F8F8F"/>
                </a:solidFill>
                <a:latin typeface="Funnel Sans" pitchFamily="34" charset="0"/>
                <a:ea typeface="Funnel Sans" pitchFamily="34" charset="-122"/>
                <a:cs typeface="Funnel Sans" pitchFamily="34" charset="-120"/>
              </a:rPr>
              <a:t>integrating safety alerts and accident detection.</a:t>
            </a:r>
            <a:endParaRPr lang="en-US" dirty="0"/>
          </a:p>
        </p:txBody>
      </p:sp>
      <p:sp>
        <p:nvSpPr>
          <p:cNvPr id="11" name="Shape 9"/>
          <p:cNvSpPr/>
          <p:nvPr/>
        </p:nvSpPr>
        <p:spPr>
          <a:xfrm>
            <a:off x="7496651" y="2480945"/>
            <a:ext cx="15240" cy="624007"/>
          </a:xfrm>
          <a:prstGeom prst="rect">
            <a:avLst/>
          </a:prstGeom>
          <a:solidFill>
            <a:srgbClr val="FFFFFF"/>
          </a:solidFill>
        </p:spPr>
      </p:sp>
      <p:sp>
        <p:nvSpPr>
          <p:cNvPr id="13" name="Rectangles 12"/>
          <p:cNvSpPr/>
          <p:nvPr/>
        </p:nvSpPr>
        <p:spPr>
          <a:xfrm>
            <a:off x="12752705" y="7741920"/>
            <a:ext cx="1810385" cy="40068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441722" y="347067"/>
            <a:ext cx="5869305" cy="394335"/>
          </a:xfrm>
          <a:prstGeom prst="rect">
            <a:avLst/>
          </a:prstGeom>
          <a:noFill/>
        </p:spPr>
        <p:txBody>
          <a:bodyPr wrap="none" lIns="0" tIns="0" rIns="0" bIns="0" rtlCol="0" anchor="t"/>
          <a:lstStyle/>
          <a:p>
            <a:pPr marL="0" indent="0" algn="just">
              <a:lnSpc>
                <a:spcPts val="3100"/>
              </a:lnSpc>
              <a:buNone/>
            </a:pPr>
            <a:r>
              <a:rPr lang="en-US" sz="4400" dirty="0">
                <a:solidFill>
                  <a:srgbClr val="DDDDDD"/>
                </a:solidFill>
                <a:latin typeface="Mona Sans Semi Bold" pitchFamily="34" charset="0"/>
                <a:ea typeface="Mona Sans Semi Bold" pitchFamily="34" charset="-122"/>
                <a:cs typeface="Mona Sans Semi Bold" pitchFamily="34" charset="-120"/>
              </a:rPr>
              <a:t>System Architecture: Key Components</a:t>
            </a:r>
            <a:endParaRPr lang="en-US" sz="4400" dirty="0"/>
          </a:p>
        </p:txBody>
      </p:sp>
      <p:sp>
        <p:nvSpPr>
          <p:cNvPr id="3" name="Text 1"/>
          <p:cNvSpPr/>
          <p:nvPr/>
        </p:nvSpPr>
        <p:spPr>
          <a:xfrm>
            <a:off x="441722" y="993815"/>
            <a:ext cx="13746956" cy="201930"/>
          </a:xfrm>
          <a:prstGeom prst="rect">
            <a:avLst/>
          </a:prstGeom>
          <a:noFill/>
        </p:spPr>
        <p:txBody>
          <a:bodyPr wrap="none" lIns="0" tIns="0" rIns="0" bIns="0" rtlCol="0" anchor="t"/>
          <a:lstStyle/>
          <a:p>
            <a:pPr marL="0" indent="0" algn="just">
              <a:lnSpc>
                <a:spcPts val="1550"/>
              </a:lnSpc>
              <a:buNone/>
            </a:pPr>
            <a:r>
              <a:rPr lang="en-US" dirty="0">
                <a:solidFill>
                  <a:srgbClr val="8F8F8F"/>
                </a:solidFill>
                <a:latin typeface="Funnel Sans" pitchFamily="34" charset="0"/>
                <a:ea typeface="Funnel Sans" pitchFamily="34" charset="-122"/>
                <a:cs typeface="Funnel Sans" pitchFamily="34" charset="-120"/>
              </a:rPr>
              <a:t>Our system is built upon a carefully selected array of microcontrollers, sensors, and communication modules,</a:t>
            </a:r>
            <a:endParaRPr lang="en-US" dirty="0">
              <a:solidFill>
                <a:srgbClr val="8F8F8F"/>
              </a:solidFill>
              <a:latin typeface="Funnel Sans" pitchFamily="34" charset="0"/>
              <a:ea typeface="Funnel Sans" pitchFamily="34" charset="-122"/>
              <a:cs typeface="Funnel Sans" pitchFamily="34" charset="-120"/>
            </a:endParaRPr>
          </a:p>
          <a:p>
            <a:pPr marL="0" indent="0" algn="just">
              <a:lnSpc>
                <a:spcPts val="1550"/>
              </a:lnSpc>
              <a:buNone/>
            </a:pPr>
            <a:endParaRPr lang="en-US" dirty="0">
              <a:solidFill>
                <a:srgbClr val="8F8F8F"/>
              </a:solidFill>
              <a:latin typeface="Funnel Sans" pitchFamily="34" charset="0"/>
              <a:ea typeface="Funnel Sans" pitchFamily="34" charset="-122"/>
              <a:cs typeface="Funnel Sans" pitchFamily="34" charset="-120"/>
            </a:endParaRPr>
          </a:p>
          <a:p>
            <a:pPr marL="0" indent="0" algn="just">
              <a:lnSpc>
                <a:spcPts val="1550"/>
              </a:lnSpc>
              <a:buNone/>
            </a:pPr>
            <a:r>
              <a:rPr lang="en-US" dirty="0">
                <a:solidFill>
                  <a:srgbClr val="8F8F8F"/>
                </a:solidFill>
                <a:latin typeface="Funnel Sans" pitchFamily="34" charset="0"/>
                <a:ea typeface="Funnel Sans" pitchFamily="34" charset="-122"/>
                <a:cs typeface="Funnel Sans" pitchFamily="34" charset="-120"/>
              </a:rPr>
              <a:t> each playing a vital role in the system's functionality:</a:t>
            </a:r>
            <a:endParaRPr lang="en-US" dirty="0"/>
          </a:p>
        </p:txBody>
      </p:sp>
      <p:sp>
        <p:nvSpPr>
          <p:cNvPr id="4" name="Text 2"/>
          <p:cNvSpPr/>
          <p:nvPr/>
        </p:nvSpPr>
        <p:spPr>
          <a:xfrm>
            <a:off x="375047" y="2281753"/>
            <a:ext cx="1893332" cy="236577"/>
          </a:xfrm>
          <a:prstGeom prst="rect">
            <a:avLst/>
          </a:prstGeom>
          <a:noFill/>
        </p:spPr>
        <p:txBody>
          <a:bodyPr wrap="none" lIns="0" tIns="0" rIns="0" bIns="0" rtlCol="0" anchor="t"/>
          <a:lstStyle/>
          <a:p>
            <a:pPr marL="0" indent="0" algn="l">
              <a:lnSpc>
                <a:spcPts val="1850"/>
              </a:lnSpc>
              <a:buNone/>
            </a:pPr>
            <a:r>
              <a:rPr lang="en-US" dirty="0">
                <a:solidFill>
                  <a:srgbClr val="DDDDDD"/>
                </a:solidFill>
                <a:latin typeface="Mona Sans Semi Bold" pitchFamily="34" charset="0"/>
                <a:ea typeface="Mona Sans Semi Bold" pitchFamily="34" charset="-122"/>
                <a:cs typeface="Mona Sans Semi Bold" pitchFamily="34" charset="-120"/>
              </a:rPr>
              <a:t>Microcontrollers:</a:t>
            </a:r>
            <a:endParaRPr lang="en-US" dirty="0"/>
          </a:p>
        </p:txBody>
      </p:sp>
      <p:sp>
        <p:nvSpPr>
          <p:cNvPr id="5" name="Text 3"/>
          <p:cNvSpPr/>
          <p:nvPr/>
        </p:nvSpPr>
        <p:spPr>
          <a:xfrm>
            <a:off x="176927" y="2843292"/>
            <a:ext cx="6719530" cy="403860"/>
          </a:xfrm>
          <a:prstGeom prst="rect">
            <a:avLst/>
          </a:prstGeom>
          <a:noFill/>
        </p:spPr>
        <p:txBody>
          <a:bodyPr wrap="square" lIns="0" tIns="0" rIns="0" bIns="0" rtlCol="0" anchor="t"/>
          <a:lstStyle/>
          <a:p>
            <a:pPr marL="285750" indent="-285750" algn="just">
              <a:lnSpc>
                <a:spcPts val="1550"/>
              </a:lnSpc>
              <a:buSzPct val="100000"/>
              <a:buFont typeface="Arial" panose="020B0604020202020204" pitchFamily="34" charset="0"/>
              <a:buChar char="•"/>
            </a:pPr>
            <a:r>
              <a:rPr lang="en-US" b="1" dirty="0">
                <a:solidFill>
                  <a:srgbClr val="8F8F8F"/>
                </a:solidFill>
                <a:latin typeface="Funnel Sans" pitchFamily="34" charset="0"/>
                <a:ea typeface="Funnel Sans" pitchFamily="34" charset="-122"/>
                <a:cs typeface="Funnel Sans" pitchFamily="34" charset="-120"/>
              </a:rPr>
              <a:t>ESP32:</a:t>
            </a:r>
            <a:r>
              <a:rPr lang="en-US" dirty="0">
                <a:solidFill>
                  <a:srgbClr val="8F8F8F"/>
                </a:solidFill>
                <a:latin typeface="Funnel Sans" pitchFamily="34" charset="0"/>
                <a:ea typeface="Funnel Sans" pitchFamily="34" charset="-122"/>
                <a:cs typeface="Funnel Sans" pitchFamily="34" charset="-120"/>
              </a:rPr>
              <a:t> Utilised as both the Receiver Node and Transmitter Node, </a:t>
            </a:r>
            <a:endParaRPr lang="en-US" dirty="0">
              <a:solidFill>
                <a:srgbClr val="8F8F8F"/>
              </a:solidFill>
              <a:latin typeface="Funnel Sans" pitchFamily="34" charset="0"/>
              <a:ea typeface="Funnel Sans" pitchFamily="34" charset="-122"/>
              <a:cs typeface="Funnel Sans" pitchFamily="34" charset="-120"/>
            </a:endParaRPr>
          </a:p>
          <a:p>
            <a:pPr marL="285750" indent="-285750" algn="just">
              <a:lnSpc>
                <a:spcPts val="1550"/>
              </a:lnSpc>
              <a:buSzPct val="100000"/>
              <a:buFont typeface="Arial" panose="020B0604020202020204" pitchFamily="34" charset="0"/>
              <a:buChar char="•"/>
            </a:pPr>
            <a:endParaRPr lang="en-US" dirty="0">
              <a:solidFill>
                <a:srgbClr val="8F8F8F"/>
              </a:solidFill>
              <a:latin typeface="Funnel Sans" pitchFamily="34" charset="0"/>
              <a:ea typeface="Funnel Sans" pitchFamily="34" charset="-122"/>
              <a:cs typeface="Funnel Sans" pitchFamily="34" charset="-120"/>
            </a:endParaRPr>
          </a:p>
          <a:p>
            <a:pPr marL="285750" indent="-285750" algn="just">
              <a:lnSpc>
                <a:spcPts val="1550"/>
              </a:lnSpc>
              <a:buSzPct val="100000"/>
              <a:buFont typeface="Arial" panose="020B0604020202020204" pitchFamily="34" charset="0"/>
              <a:buChar char="•"/>
            </a:pPr>
            <a:r>
              <a:rPr lang="en-US" dirty="0">
                <a:solidFill>
                  <a:srgbClr val="8F8F8F"/>
                </a:solidFill>
                <a:latin typeface="Funnel Sans" pitchFamily="34" charset="0"/>
                <a:ea typeface="Funnel Sans" pitchFamily="34" charset="-122"/>
                <a:cs typeface="Funnel Sans" pitchFamily="34" charset="-120"/>
              </a:rPr>
              <a:t>leveraging its powerful dual-core processing capabilities.</a:t>
            </a:r>
            <a:endParaRPr lang="en-US" dirty="0"/>
          </a:p>
        </p:txBody>
      </p:sp>
      <p:sp>
        <p:nvSpPr>
          <p:cNvPr id="6" name="Text 4"/>
          <p:cNvSpPr/>
          <p:nvPr/>
        </p:nvSpPr>
        <p:spPr>
          <a:xfrm>
            <a:off x="374412" y="3821033"/>
            <a:ext cx="1893332" cy="236577"/>
          </a:xfrm>
          <a:prstGeom prst="rect">
            <a:avLst/>
          </a:prstGeom>
          <a:noFill/>
        </p:spPr>
        <p:txBody>
          <a:bodyPr wrap="none" lIns="0" tIns="0" rIns="0" bIns="0" rtlCol="0" anchor="t"/>
          <a:lstStyle/>
          <a:p>
            <a:pPr marL="0" indent="0" algn="l">
              <a:lnSpc>
                <a:spcPts val="1850"/>
              </a:lnSpc>
              <a:buNone/>
            </a:pPr>
            <a:r>
              <a:rPr lang="en-US" dirty="0">
                <a:solidFill>
                  <a:srgbClr val="DDDDDD"/>
                </a:solidFill>
                <a:latin typeface="Mona Sans Semi Bold" pitchFamily="34" charset="0"/>
                <a:ea typeface="Mona Sans Semi Bold" pitchFamily="34" charset="-122"/>
                <a:cs typeface="Mona Sans Semi Bold" pitchFamily="34" charset="-120"/>
              </a:rPr>
              <a:t>Sensors &amp; Modules:</a:t>
            </a:r>
            <a:endParaRPr lang="en-US" dirty="0"/>
          </a:p>
        </p:txBody>
      </p:sp>
      <p:sp>
        <p:nvSpPr>
          <p:cNvPr id="7" name="Text 5"/>
          <p:cNvSpPr/>
          <p:nvPr/>
        </p:nvSpPr>
        <p:spPr>
          <a:xfrm>
            <a:off x="441722" y="4300657"/>
            <a:ext cx="6719530" cy="201930"/>
          </a:xfrm>
          <a:prstGeom prst="rect">
            <a:avLst/>
          </a:prstGeom>
          <a:noFill/>
        </p:spPr>
        <p:txBody>
          <a:bodyPr wrap="none" lIns="0" tIns="0" rIns="0" bIns="0" rtlCol="0" anchor="t"/>
          <a:lstStyle/>
          <a:p>
            <a:pPr marL="0" indent="0" algn="just">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rPr>
              <a:t>NEO-6M GPS Module:</a:t>
            </a:r>
            <a:r>
              <a:rPr lang="en-US" dirty="0">
                <a:solidFill>
                  <a:srgbClr val="8F8F8F"/>
                </a:solidFill>
                <a:latin typeface="Funnel Sans" pitchFamily="34" charset="0"/>
                <a:ea typeface="Funnel Sans" pitchFamily="34" charset="-122"/>
                <a:cs typeface="Funnel Sans" pitchFamily="34" charset="-120"/>
              </a:rPr>
              <a:t> For accurate location tracking.</a:t>
            </a:r>
            <a:endParaRPr lang="en-US" dirty="0"/>
          </a:p>
        </p:txBody>
      </p:sp>
      <p:sp>
        <p:nvSpPr>
          <p:cNvPr id="8" name="Text 6"/>
          <p:cNvSpPr/>
          <p:nvPr/>
        </p:nvSpPr>
        <p:spPr>
          <a:xfrm>
            <a:off x="441722" y="4687094"/>
            <a:ext cx="6719530" cy="201930"/>
          </a:xfrm>
          <a:prstGeom prst="rect">
            <a:avLst/>
          </a:prstGeom>
          <a:noFill/>
        </p:spPr>
        <p:txBody>
          <a:bodyPr wrap="none" lIns="0" tIns="0" rIns="0" bIns="0" rtlCol="0" anchor="t"/>
          <a:lstStyle/>
          <a:p>
            <a:pPr marL="0" indent="0" algn="l">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rPr>
              <a:t>Analog Accelerometer (X, Y, Z):</a:t>
            </a:r>
            <a:r>
              <a:rPr lang="en-US" dirty="0">
                <a:solidFill>
                  <a:srgbClr val="8F8F8F"/>
                </a:solidFill>
                <a:latin typeface="Funnel Sans" pitchFamily="34" charset="0"/>
                <a:ea typeface="Funnel Sans" pitchFamily="34" charset="-122"/>
                <a:cs typeface="Funnel Sans" pitchFamily="34" charset="-120"/>
              </a:rPr>
              <a:t> Critical for accident and vehicle</a:t>
            </a:r>
            <a:endParaRPr lang="en-US" dirty="0">
              <a:solidFill>
                <a:srgbClr val="8F8F8F"/>
              </a:solidFill>
              <a:latin typeface="Funnel Sans" pitchFamily="34" charset="0"/>
              <a:ea typeface="Funnel Sans" pitchFamily="34" charset="-122"/>
              <a:cs typeface="Funnel Sans" pitchFamily="34" charset="-120"/>
            </a:endParaRPr>
          </a:p>
          <a:p>
            <a:pPr marL="0" indent="0" algn="l">
              <a:lnSpc>
                <a:spcPts val="1550"/>
              </a:lnSpc>
              <a:buSzPct val="100000"/>
              <a:buNone/>
            </a:pPr>
            <a:endParaRPr lang="en-US" dirty="0">
              <a:solidFill>
                <a:srgbClr val="8F8F8F"/>
              </a:solidFill>
              <a:latin typeface="Funnel Sans" pitchFamily="34" charset="0"/>
              <a:ea typeface="Funnel Sans" pitchFamily="34" charset="-122"/>
              <a:cs typeface="Funnel Sans" pitchFamily="34" charset="-120"/>
            </a:endParaRPr>
          </a:p>
          <a:p>
            <a:pPr marL="0" indent="0" algn="l">
              <a:lnSpc>
                <a:spcPts val="1550"/>
              </a:lnSpc>
              <a:buSzPct val="100000"/>
              <a:buNone/>
            </a:pPr>
            <a:r>
              <a:rPr lang="en-US" dirty="0">
                <a:solidFill>
                  <a:srgbClr val="8F8F8F"/>
                </a:solidFill>
                <a:latin typeface="Funnel Sans" pitchFamily="34" charset="0"/>
                <a:ea typeface="Funnel Sans" pitchFamily="34" charset="-122"/>
                <a:cs typeface="Funnel Sans" pitchFamily="34" charset="-120"/>
              </a:rPr>
              <a:t>flip detection</a:t>
            </a:r>
            <a:r>
              <a:rPr lang="en-US" sz="950" dirty="0">
                <a:solidFill>
                  <a:srgbClr val="8F8F8F"/>
                </a:solidFill>
                <a:latin typeface="Funnel Sans" pitchFamily="34" charset="0"/>
                <a:ea typeface="Funnel Sans" pitchFamily="34" charset="-122"/>
                <a:cs typeface="Funnel Sans" pitchFamily="34" charset="-120"/>
              </a:rPr>
              <a:t>.</a:t>
            </a:r>
            <a:endParaRPr lang="en-US" sz="950" dirty="0"/>
          </a:p>
        </p:txBody>
      </p:sp>
      <p:sp>
        <p:nvSpPr>
          <p:cNvPr id="9" name="Text 7"/>
          <p:cNvSpPr/>
          <p:nvPr/>
        </p:nvSpPr>
        <p:spPr>
          <a:xfrm>
            <a:off x="436007" y="5518666"/>
            <a:ext cx="6719530" cy="201930"/>
          </a:xfrm>
          <a:prstGeom prst="rect">
            <a:avLst/>
          </a:prstGeom>
          <a:noFill/>
        </p:spPr>
        <p:txBody>
          <a:bodyPr wrap="none" lIns="0" tIns="0" rIns="0" bIns="0" rtlCol="0" anchor="t"/>
          <a:lstStyle/>
          <a:p>
            <a:pPr marL="0" indent="0" algn="just">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rPr>
              <a:t>Temperature Sensor:</a:t>
            </a:r>
            <a:r>
              <a:rPr lang="en-US" dirty="0">
                <a:solidFill>
                  <a:srgbClr val="8F8F8F"/>
                </a:solidFill>
                <a:latin typeface="Funnel Sans" pitchFamily="34" charset="0"/>
                <a:ea typeface="Funnel Sans" pitchFamily="34" charset="-122"/>
                <a:cs typeface="Funnel Sans" pitchFamily="34" charset="-120"/>
              </a:rPr>
              <a:t> Monitors engine temperature</a:t>
            </a:r>
            <a:r>
              <a:rPr lang="en-US" sz="950" dirty="0">
                <a:solidFill>
                  <a:srgbClr val="8F8F8F"/>
                </a:solidFill>
                <a:latin typeface="Funnel Sans" pitchFamily="34" charset="0"/>
                <a:ea typeface="Funnel Sans" pitchFamily="34" charset="-122"/>
                <a:cs typeface="Funnel Sans" pitchFamily="34" charset="-120"/>
              </a:rPr>
              <a:t>.</a:t>
            </a:r>
            <a:endParaRPr lang="en-US" sz="950" dirty="0"/>
          </a:p>
        </p:txBody>
      </p:sp>
      <p:sp>
        <p:nvSpPr>
          <p:cNvPr id="11" name="Text 9"/>
          <p:cNvSpPr/>
          <p:nvPr/>
        </p:nvSpPr>
        <p:spPr>
          <a:xfrm>
            <a:off x="298847" y="7303730"/>
            <a:ext cx="6719530" cy="201930"/>
          </a:xfrm>
          <a:prstGeom prst="rect">
            <a:avLst/>
          </a:prstGeom>
          <a:noFill/>
        </p:spPr>
        <p:txBody>
          <a:bodyPr wrap="none" lIns="0" tIns="0" rIns="0" bIns="0" rtlCol="0" anchor="t"/>
          <a:lstStyle/>
          <a:p>
            <a:pPr marL="0" indent="0" algn="l">
              <a:lnSpc>
                <a:spcPts val="1550"/>
              </a:lnSpc>
              <a:buSzPct val="100000"/>
              <a:buNone/>
            </a:pPr>
            <a:endParaRPr lang="en-US" dirty="0"/>
          </a:p>
        </p:txBody>
      </p:sp>
      <p:sp>
        <p:nvSpPr>
          <p:cNvPr id="12" name="Text 10"/>
          <p:cNvSpPr/>
          <p:nvPr/>
        </p:nvSpPr>
        <p:spPr>
          <a:xfrm>
            <a:off x="441722" y="6810693"/>
            <a:ext cx="6719530" cy="201930"/>
          </a:xfrm>
          <a:prstGeom prst="rect">
            <a:avLst/>
          </a:prstGeom>
          <a:noFill/>
        </p:spPr>
        <p:txBody>
          <a:bodyPr wrap="none" lIns="0" tIns="0" rIns="0" bIns="0" rtlCol="0" anchor="t"/>
          <a:lstStyle/>
          <a:p>
            <a:pPr marL="0" indent="0" algn="just">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rPr>
              <a:t>SIM900A GSM Module:</a:t>
            </a:r>
            <a:r>
              <a:rPr lang="en-US" dirty="0">
                <a:solidFill>
                  <a:srgbClr val="8F8F8F"/>
                </a:solidFill>
                <a:latin typeface="Funnel Sans" pitchFamily="34" charset="0"/>
                <a:ea typeface="Funnel Sans" pitchFamily="34" charset="-122"/>
                <a:cs typeface="Funnel Sans" pitchFamily="34" charset="-120"/>
              </a:rPr>
              <a:t> Enables SMS alerts and</a:t>
            </a:r>
            <a:endParaRPr lang="en-US" dirty="0">
              <a:solidFill>
                <a:srgbClr val="8F8F8F"/>
              </a:solidFill>
              <a:latin typeface="Funnel Sans" pitchFamily="34" charset="0"/>
              <a:ea typeface="Funnel Sans" pitchFamily="34" charset="-122"/>
              <a:cs typeface="Funnel Sans" pitchFamily="34" charset="-120"/>
            </a:endParaRPr>
          </a:p>
          <a:p>
            <a:pPr marL="0" indent="0" algn="l">
              <a:lnSpc>
                <a:spcPts val="1550"/>
              </a:lnSpc>
              <a:buSzPct val="100000"/>
              <a:buNone/>
            </a:pPr>
            <a:endParaRPr lang="en-US" dirty="0">
              <a:solidFill>
                <a:srgbClr val="8F8F8F"/>
              </a:solidFill>
              <a:latin typeface="Funnel Sans" pitchFamily="34" charset="0"/>
              <a:ea typeface="Funnel Sans" pitchFamily="34" charset="-122"/>
              <a:cs typeface="Funnel Sans" pitchFamily="34" charset="-120"/>
            </a:endParaRPr>
          </a:p>
          <a:p>
            <a:pPr marL="0" indent="0" algn="l">
              <a:lnSpc>
                <a:spcPts val="1550"/>
              </a:lnSpc>
              <a:buSzPct val="100000"/>
              <a:buNone/>
            </a:pPr>
            <a:r>
              <a:rPr lang="en-US" dirty="0">
                <a:solidFill>
                  <a:srgbClr val="8F8F8F"/>
                </a:solidFill>
                <a:latin typeface="Funnel Sans" pitchFamily="34" charset="0"/>
                <a:ea typeface="Funnel Sans" pitchFamily="34" charset="-122"/>
                <a:cs typeface="Funnel Sans" pitchFamily="34" charset="-120"/>
              </a:rPr>
              <a:t>command reception</a:t>
            </a:r>
            <a:r>
              <a:rPr lang="en-US" sz="950" dirty="0">
                <a:solidFill>
                  <a:srgbClr val="8F8F8F"/>
                </a:solidFill>
                <a:latin typeface="Funnel Sans" pitchFamily="34" charset="0"/>
                <a:ea typeface="Funnel Sans" pitchFamily="34" charset="-122"/>
                <a:cs typeface="Funnel Sans" pitchFamily="34" charset="-120"/>
              </a:rPr>
              <a:t>.</a:t>
            </a:r>
            <a:endParaRPr lang="en-US" sz="950" dirty="0"/>
          </a:p>
        </p:txBody>
      </p:sp>
      <p:sp>
        <p:nvSpPr>
          <p:cNvPr id="13" name="Text 11"/>
          <p:cNvSpPr/>
          <p:nvPr/>
        </p:nvSpPr>
        <p:spPr>
          <a:xfrm>
            <a:off x="374412" y="7499390"/>
            <a:ext cx="6719530" cy="201930"/>
          </a:xfrm>
          <a:prstGeom prst="rect">
            <a:avLst/>
          </a:prstGeom>
          <a:noFill/>
        </p:spPr>
        <p:txBody>
          <a:bodyPr wrap="none" lIns="0" tIns="0" rIns="0" bIns="0" rtlCol="0" anchor="t"/>
          <a:lstStyle/>
          <a:p>
            <a:pPr marL="0" indent="0" algn="just">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rPr>
              <a:t>MCP2515 CAN Bus Module:</a:t>
            </a:r>
            <a:r>
              <a:rPr lang="en-US" dirty="0">
                <a:solidFill>
                  <a:srgbClr val="8F8F8F"/>
                </a:solidFill>
                <a:latin typeface="Funnel Sans" pitchFamily="34" charset="0"/>
                <a:ea typeface="Funnel Sans" pitchFamily="34" charset="-122"/>
                <a:cs typeface="Funnel Sans" pitchFamily="34" charset="-120"/>
              </a:rPr>
              <a:t> Facilitates robust CAN communication</a:t>
            </a:r>
            <a:endParaRPr lang="en-US" dirty="0">
              <a:solidFill>
                <a:srgbClr val="8F8F8F"/>
              </a:solidFill>
              <a:latin typeface="Funnel Sans" pitchFamily="34" charset="0"/>
              <a:ea typeface="Funnel Sans" pitchFamily="34" charset="-122"/>
              <a:cs typeface="Funnel Sans" pitchFamily="34" charset="-120"/>
            </a:endParaRPr>
          </a:p>
          <a:p>
            <a:pPr marL="0" indent="0" algn="just">
              <a:lnSpc>
                <a:spcPts val="1550"/>
              </a:lnSpc>
              <a:buSzPct val="100000"/>
              <a:buNone/>
            </a:pPr>
            <a:endParaRPr lang="en-US" dirty="0">
              <a:solidFill>
                <a:srgbClr val="8F8F8F"/>
              </a:solidFill>
              <a:latin typeface="Funnel Sans" pitchFamily="34" charset="0"/>
              <a:ea typeface="Funnel Sans" pitchFamily="34" charset="-122"/>
              <a:cs typeface="Funnel Sans" pitchFamily="34" charset="-120"/>
            </a:endParaRPr>
          </a:p>
          <a:p>
            <a:pPr marL="0" indent="0" algn="just">
              <a:lnSpc>
                <a:spcPts val="1550"/>
              </a:lnSpc>
              <a:buSzPct val="100000"/>
              <a:buNone/>
            </a:pPr>
            <a:r>
              <a:rPr lang="en-US" dirty="0">
                <a:solidFill>
                  <a:srgbClr val="8F8F8F"/>
                </a:solidFill>
                <a:latin typeface="Funnel Sans" pitchFamily="34" charset="0"/>
                <a:ea typeface="Funnel Sans" pitchFamily="34" charset="-122"/>
                <a:cs typeface="Funnel Sans" pitchFamily="34" charset="-120"/>
              </a:rPr>
              <a:t> between nodes.</a:t>
            </a:r>
            <a:endParaRPr lang="en-US" dirty="0"/>
          </a:p>
        </p:txBody>
      </p:sp>
      <p:sp>
        <p:nvSpPr>
          <p:cNvPr id="14" name="Text 12"/>
          <p:cNvSpPr/>
          <p:nvPr/>
        </p:nvSpPr>
        <p:spPr>
          <a:xfrm>
            <a:off x="7140853" y="2281753"/>
            <a:ext cx="1893332" cy="236577"/>
          </a:xfrm>
          <a:prstGeom prst="rect">
            <a:avLst/>
          </a:prstGeom>
          <a:noFill/>
        </p:spPr>
        <p:txBody>
          <a:bodyPr wrap="none" lIns="0" tIns="0" rIns="0" bIns="0" rtlCol="0" anchor="t"/>
          <a:lstStyle/>
          <a:p>
            <a:pPr marL="0" indent="0" algn="l">
              <a:lnSpc>
                <a:spcPts val="1850"/>
              </a:lnSpc>
              <a:buNone/>
            </a:pPr>
            <a:r>
              <a:rPr lang="en-US" dirty="0">
                <a:solidFill>
                  <a:srgbClr val="DDDDDD"/>
                </a:solidFill>
                <a:latin typeface="Mona Sans Semi Bold" pitchFamily="34" charset="0"/>
                <a:ea typeface="Mona Sans Semi Bold" pitchFamily="34" charset="-122"/>
                <a:cs typeface="Mona Sans Semi Bold" pitchFamily="34" charset="-120"/>
              </a:rPr>
              <a:t>Actuators &amp; Others</a:t>
            </a:r>
            <a:r>
              <a:rPr lang="en-US" sz="1450" dirty="0">
                <a:solidFill>
                  <a:srgbClr val="DDDDDD"/>
                </a:solidFill>
                <a:latin typeface="Mona Sans Semi Bold" pitchFamily="34" charset="0"/>
                <a:ea typeface="Mona Sans Semi Bold" pitchFamily="34" charset="-122"/>
                <a:cs typeface="Mona Sans Semi Bold" pitchFamily="34" charset="-120"/>
              </a:rPr>
              <a:t>:</a:t>
            </a:r>
            <a:endParaRPr lang="en-US" sz="1450" dirty="0"/>
          </a:p>
        </p:txBody>
      </p:sp>
      <p:sp>
        <p:nvSpPr>
          <p:cNvPr id="15" name="Text 13"/>
          <p:cNvSpPr/>
          <p:nvPr/>
        </p:nvSpPr>
        <p:spPr>
          <a:xfrm>
            <a:off x="7156093" y="2843292"/>
            <a:ext cx="6719530" cy="201930"/>
          </a:xfrm>
          <a:prstGeom prst="rect">
            <a:avLst/>
          </a:prstGeom>
          <a:noFill/>
        </p:spPr>
        <p:txBody>
          <a:bodyPr wrap="none" lIns="0" tIns="0" rIns="0" bIns="0" rtlCol="0" anchor="t"/>
          <a:lstStyle/>
          <a:p>
            <a:pPr marL="285750" indent="-285750" algn="just">
              <a:lnSpc>
                <a:spcPts val="1550"/>
              </a:lnSpc>
              <a:buSzPct val="100000"/>
              <a:buFont typeface="Arial" panose="020B0604020202020204" pitchFamily="34" charset="0"/>
              <a:buChar char="•"/>
            </a:pPr>
            <a:r>
              <a:rPr lang="en-IN" altLang="en-US" b="1" dirty="0">
                <a:solidFill>
                  <a:srgbClr val="8F8F8F"/>
                </a:solidFill>
                <a:latin typeface="Funnel Sans" pitchFamily="34" charset="0"/>
                <a:ea typeface="Funnel Sans" pitchFamily="34" charset="-122"/>
                <a:cs typeface="Funnel Sans" pitchFamily="34" charset="-120"/>
              </a:rPr>
              <a:t> </a:t>
            </a:r>
            <a:r>
              <a:rPr lang="en-US" b="1" dirty="0">
                <a:solidFill>
                  <a:srgbClr val="8F8F8F"/>
                </a:solidFill>
                <a:latin typeface="Funnel Sans" pitchFamily="34" charset="0"/>
                <a:ea typeface="Funnel Sans" pitchFamily="34" charset="-122"/>
                <a:cs typeface="Funnel Sans" pitchFamily="34" charset="-120"/>
              </a:rPr>
              <a:t>JGB37 -520 - 12V - 100RDC Motor + L298N Motor Driver:</a:t>
            </a:r>
            <a:r>
              <a:rPr lang="en-US" dirty="0">
                <a:solidFill>
                  <a:srgbClr val="8F8F8F"/>
                </a:solidFill>
                <a:latin typeface="Funnel Sans" pitchFamily="34" charset="0"/>
                <a:ea typeface="Funnel Sans" pitchFamily="34" charset="-122"/>
                <a:cs typeface="Funnel Sans" pitchFamily="34" charset="-120"/>
              </a:rPr>
              <a:t> Simulates</a:t>
            </a:r>
            <a:endParaRPr lang="en-US" dirty="0">
              <a:solidFill>
                <a:srgbClr val="8F8F8F"/>
              </a:solidFill>
              <a:latin typeface="Funnel Sans" pitchFamily="34" charset="0"/>
              <a:ea typeface="Funnel Sans" pitchFamily="34" charset="-122"/>
              <a:cs typeface="Funnel Sans" pitchFamily="34" charset="-120"/>
            </a:endParaRPr>
          </a:p>
          <a:p>
            <a:pPr marL="285750" indent="-285750" algn="just">
              <a:lnSpc>
                <a:spcPts val="1550"/>
              </a:lnSpc>
              <a:buSzPct val="100000"/>
              <a:buFont typeface="Arial" panose="020B0604020202020204" pitchFamily="34" charset="0"/>
              <a:buChar char="•"/>
            </a:pPr>
            <a:endParaRPr lang="en-US" dirty="0">
              <a:solidFill>
                <a:srgbClr val="8F8F8F"/>
              </a:solidFill>
              <a:latin typeface="Funnel Sans" pitchFamily="34" charset="0"/>
              <a:ea typeface="Funnel Sans" pitchFamily="34" charset="-122"/>
              <a:cs typeface="Funnel Sans" pitchFamily="34" charset="-120"/>
            </a:endParaRPr>
          </a:p>
          <a:p>
            <a:pPr marL="285750" indent="-285750" algn="just">
              <a:lnSpc>
                <a:spcPts val="1550"/>
              </a:lnSpc>
              <a:buSzPct val="100000"/>
              <a:buFont typeface="Arial" panose="020B0604020202020204" pitchFamily="34" charset="0"/>
              <a:buChar char="•"/>
            </a:pPr>
            <a:r>
              <a:rPr lang="en-US" dirty="0">
                <a:solidFill>
                  <a:srgbClr val="8F8F8F"/>
                </a:solidFill>
                <a:latin typeface="Funnel Sans" pitchFamily="34" charset="0"/>
                <a:ea typeface="Funnel Sans" pitchFamily="34" charset="-122"/>
                <a:cs typeface="Funnel Sans" pitchFamily="34" charset="-120"/>
              </a:rPr>
              <a:t> vehicle movement for testing.</a:t>
            </a:r>
            <a:endParaRPr lang="en-US" dirty="0"/>
          </a:p>
        </p:txBody>
      </p:sp>
      <p:sp>
        <p:nvSpPr>
          <p:cNvPr id="16" name="Text 14"/>
          <p:cNvSpPr/>
          <p:nvPr/>
        </p:nvSpPr>
        <p:spPr>
          <a:xfrm>
            <a:off x="7161808" y="3820914"/>
            <a:ext cx="6719530" cy="201930"/>
          </a:xfrm>
          <a:prstGeom prst="rect">
            <a:avLst/>
          </a:prstGeom>
          <a:noFill/>
        </p:spPr>
        <p:txBody>
          <a:bodyPr wrap="none" lIns="0" tIns="0" rIns="0" bIns="0" rtlCol="0" anchor="t"/>
          <a:lstStyle/>
          <a:p>
            <a:pPr marL="285750" indent="-285750" algn="just">
              <a:lnSpc>
                <a:spcPts val="1550"/>
              </a:lnSpc>
              <a:buSzPct val="100000"/>
              <a:buFont typeface="Arial" panose="020B0604020202020204" pitchFamily="34" charset="0"/>
              <a:buChar char="•"/>
            </a:pPr>
            <a:r>
              <a:rPr lang="en-US" b="1" dirty="0">
                <a:solidFill>
                  <a:srgbClr val="8F8F8F"/>
                </a:solidFill>
                <a:latin typeface="Funnel Sans" pitchFamily="34" charset="0"/>
                <a:ea typeface="Funnel Sans" pitchFamily="34" charset="-122"/>
                <a:cs typeface="Funnel Sans" pitchFamily="34" charset="-120"/>
              </a:rPr>
              <a:t>Push Button:</a:t>
            </a:r>
            <a:r>
              <a:rPr lang="en-US" dirty="0">
                <a:solidFill>
                  <a:srgbClr val="8F8F8F"/>
                </a:solidFill>
                <a:latin typeface="Funnel Sans" pitchFamily="34" charset="0"/>
                <a:ea typeface="Funnel Sans" pitchFamily="34" charset="-122"/>
                <a:cs typeface="Funnel Sans" pitchFamily="34" charset="-120"/>
              </a:rPr>
              <a:t> For convenient mode switching</a:t>
            </a:r>
            <a:endParaRPr lang="en-US" dirty="0">
              <a:solidFill>
                <a:srgbClr val="8F8F8F"/>
              </a:solidFill>
              <a:latin typeface="Funnel Sans" pitchFamily="34" charset="0"/>
              <a:ea typeface="Funnel Sans" pitchFamily="34" charset="-122"/>
              <a:cs typeface="Funnel Sans" pitchFamily="34" charset="-120"/>
            </a:endParaRPr>
          </a:p>
          <a:p>
            <a:pPr marL="285750" indent="-285750" algn="just">
              <a:lnSpc>
                <a:spcPts val="1550"/>
              </a:lnSpc>
              <a:buSzPct val="100000"/>
              <a:buFont typeface="Arial" panose="020B0604020202020204" pitchFamily="34" charset="0"/>
              <a:buChar char="•"/>
            </a:pPr>
            <a:endParaRPr lang="en-US" dirty="0">
              <a:solidFill>
                <a:srgbClr val="8F8F8F"/>
              </a:solidFill>
              <a:latin typeface="Funnel Sans" pitchFamily="34" charset="0"/>
              <a:ea typeface="Funnel Sans" pitchFamily="34" charset="-122"/>
              <a:cs typeface="Funnel Sans" pitchFamily="34" charset="-120"/>
            </a:endParaRPr>
          </a:p>
          <a:p>
            <a:pPr indent="0" algn="just">
              <a:lnSpc>
                <a:spcPts val="1550"/>
              </a:lnSpc>
              <a:buSzPct val="100000"/>
              <a:buFont typeface="Arial" panose="020B0604020202020204" pitchFamily="34" charset="0"/>
              <a:buNone/>
            </a:pPr>
            <a:r>
              <a:rPr lang="en-IN" altLang="en-US" dirty="0">
                <a:solidFill>
                  <a:srgbClr val="8F8F8F"/>
                </a:solidFill>
                <a:latin typeface="Funnel Sans" pitchFamily="34" charset="0"/>
                <a:ea typeface="Funnel Sans" pitchFamily="34" charset="-122"/>
                <a:cs typeface="Funnel Sans" pitchFamily="34" charset="-120"/>
              </a:rPr>
              <a:t>     </a:t>
            </a:r>
            <a:r>
              <a:rPr lang="en-US" dirty="0">
                <a:solidFill>
                  <a:srgbClr val="8F8F8F"/>
                </a:solidFill>
                <a:latin typeface="Funnel Sans" pitchFamily="34" charset="0"/>
                <a:ea typeface="Funnel Sans" pitchFamily="34" charset="-122"/>
                <a:cs typeface="Funnel Sans" pitchFamily="34" charset="-120"/>
              </a:rPr>
              <a:t> (GPS or CAN diagnostics).</a:t>
            </a:r>
            <a:endParaRPr lang="en-US" dirty="0"/>
          </a:p>
        </p:txBody>
      </p:sp>
      <p:sp>
        <p:nvSpPr>
          <p:cNvPr id="17" name="Text 15"/>
          <p:cNvSpPr/>
          <p:nvPr/>
        </p:nvSpPr>
        <p:spPr>
          <a:xfrm>
            <a:off x="7161808" y="4637881"/>
            <a:ext cx="6719530" cy="201930"/>
          </a:xfrm>
          <a:prstGeom prst="rect">
            <a:avLst/>
          </a:prstGeom>
          <a:noFill/>
        </p:spPr>
        <p:txBody>
          <a:bodyPr wrap="none" lIns="0" tIns="0" rIns="0" bIns="0" rtlCol="0" anchor="t"/>
          <a:lstStyle/>
          <a:p>
            <a:pPr marL="285750" indent="-285750" algn="just">
              <a:lnSpc>
                <a:spcPts val="1550"/>
              </a:lnSpc>
              <a:buSzPct val="100000"/>
              <a:buFont typeface="Arial" panose="020B0604020202020204" pitchFamily="34" charset="0"/>
              <a:buChar char="•"/>
            </a:pPr>
            <a:r>
              <a:rPr lang="en-US" b="1" dirty="0">
                <a:solidFill>
                  <a:srgbClr val="8F8F8F"/>
                </a:solidFill>
                <a:latin typeface="Funnel Sans" pitchFamily="34" charset="0"/>
                <a:ea typeface="Funnel Sans" pitchFamily="34" charset="-122"/>
                <a:cs typeface="Funnel Sans" pitchFamily="34" charset="-120"/>
              </a:rPr>
              <a:t>12 Battery, Power Supply &amp; Wires:</a:t>
            </a:r>
            <a:r>
              <a:rPr lang="en-US" dirty="0">
                <a:solidFill>
                  <a:srgbClr val="8F8F8F"/>
                </a:solidFill>
                <a:latin typeface="Funnel Sans" pitchFamily="34" charset="0"/>
                <a:ea typeface="Funnel Sans" pitchFamily="34" charset="-122"/>
                <a:cs typeface="Funnel Sans" pitchFamily="34" charset="-120"/>
              </a:rPr>
              <a:t> Essential for system operation.</a:t>
            </a:r>
            <a:endParaRPr lang="en-US" dirty="0"/>
          </a:p>
        </p:txBody>
      </p:sp>
      <p:sp>
        <p:nvSpPr>
          <p:cNvPr id="19" name="Shape 9"/>
          <p:cNvSpPr/>
          <p:nvPr/>
        </p:nvSpPr>
        <p:spPr>
          <a:xfrm>
            <a:off x="7018496" y="2843530"/>
            <a:ext cx="15240" cy="624007"/>
          </a:xfrm>
          <a:prstGeom prst="rect">
            <a:avLst/>
          </a:prstGeom>
          <a:solidFill>
            <a:srgbClr val="FFFFFF"/>
          </a:solidFill>
        </p:spPr>
      </p:sp>
      <p:sp>
        <p:nvSpPr>
          <p:cNvPr id="23" name="Text Box 22"/>
          <p:cNvSpPr txBox="1"/>
          <p:nvPr/>
        </p:nvSpPr>
        <p:spPr>
          <a:xfrm>
            <a:off x="374650" y="5887720"/>
            <a:ext cx="7315200" cy="368300"/>
          </a:xfrm>
          <a:prstGeom prst="rect">
            <a:avLst/>
          </a:prstGeom>
          <a:noFill/>
        </p:spPr>
        <p:txBody>
          <a:bodyPr wrap="square" rtlCol="0">
            <a:spAutoFit/>
          </a:bodyPr>
          <a:p>
            <a:pPr algn="just"/>
            <a:r>
              <a:rPr lang="en-US" b="1" dirty="0">
                <a:solidFill>
                  <a:srgbClr val="8F8F8F"/>
                </a:solidFill>
                <a:latin typeface="Funnel Sans" pitchFamily="34" charset="0"/>
                <a:ea typeface="Funnel Sans" pitchFamily="34" charset="-122"/>
                <a:cs typeface="Funnel Sans" pitchFamily="34" charset="-120"/>
                <a:sym typeface="+mn-ea"/>
              </a:rPr>
              <a:t>Fuel Level Sensor:</a:t>
            </a:r>
            <a:r>
              <a:rPr lang="en-US" dirty="0">
                <a:solidFill>
                  <a:srgbClr val="8F8F8F"/>
                </a:solidFill>
                <a:latin typeface="Funnel Sans" pitchFamily="34" charset="0"/>
                <a:ea typeface="Funnel Sans" pitchFamily="34" charset="-122"/>
                <a:cs typeface="Funnel Sans" pitchFamily="34" charset="-120"/>
                <a:sym typeface="+mn-ea"/>
              </a:rPr>
              <a:t> Provides real-time fuel percentage data</a:t>
            </a:r>
            <a:endParaRPr lang="en-US" dirty="0">
              <a:solidFill>
                <a:srgbClr val="8F8F8F"/>
              </a:solidFill>
              <a:latin typeface="Funnel Sans" pitchFamily="34" charset="0"/>
              <a:ea typeface="Funnel Sans" pitchFamily="34" charset="-122"/>
              <a:cs typeface="Funnel Sans" pitchFamily="34" charset="-120"/>
            </a:endParaRPr>
          </a:p>
        </p:txBody>
      </p:sp>
      <p:sp>
        <p:nvSpPr>
          <p:cNvPr id="24" name="Text Box 23"/>
          <p:cNvSpPr txBox="1"/>
          <p:nvPr/>
        </p:nvSpPr>
        <p:spPr>
          <a:xfrm>
            <a:off x="375285" y="6367145"/>
            <a:ext cx="7315200" cy="290195"/>
          </a:xfrm>
          <a:prstGeom prst="rect">
            <a:avLst/>
          </a:prstGeom>
          <a:noFill/>
        </p:spPr>
        <p:txBody>
          <a:bodyPr wrap="square" rtlCol="0">
            <a:spAutoFit/>
          </a:bodyPr>
          <a:p>
            <a:pPr marL="0" indent="0" algn="just">
              <a:lnSpc>
                <a:spcPts val="1550"/>
              </a:lnSpc>
              <a:buSzPct val="100000"/>
              <a:buNone/>
            </a:pPr>
            <a:r>
              <a:rPr lang="en-US" b="1" dirty="0">
                <a:solidFill>
                  <a:srgbClr val="8F8F8F"/>
                </a:solidFill>
                <a:latin typeface="Funnel Sans" pitchFamily="34" charset="0"/>
                <a:ea typeface="Funnel Sans" pitchFamily="34" charset="-122"/>
                <a:cs typeface="Funnel Sans" pitchFamily="34" charset="-120"/>
                <a:sym typeface="+mn-ea"/>
              </a:rPr>
              <a:t>Rotary Encoder:</a:t>
            </a:r>
            <a:r>
              <a:rPr lang="en-US" dirty="0">
                <a:solidFill>
                  <a:srgbClr val="8F8F8F"/>
                </a:solidFill>
                <a:latin typeface="Funnel Sans" pitchFamily="34" charset="0"/>
                <a:ea typeface="Funnel Sans" pitchFamily="34" charset="-122"/>
                <a:cs typeface="Funnel Sans" pitchFamily="34" charset="-120"/>
                <a:sym typeface="+mn-ea"/>
              </a:rPr>
              <a:t> Measures Revolutions Per Minute (RPM).</a:t>
            </a:r>
            <a:endParaRPr lang="en-US" dirty="0">
              <a:solidFill>
                <a:srgbClr val="8F8F8F"/>
              </a:solidFill>
              <a:latin typeface="Funnel Sans" pitchFamily="34" charset="0"/>
              <a:ea typeface="Funnel Sans" pitchFamily="34" charset="-122"/>
              <a:cs typeface="Funnel Sans" pitchFamily="34" charset="-120"/>
            </a:endParaRPr>
          </a:p>
        </p:txBody>
      </p:sp>
      <p:sp>
        <p:nvSpPr>
          <p:cNvPr id="25" name="Rectangles 24"/>
          <p:cNvSpPr/>
          <p:nvPr/>
        </p:nvSpPr>
        <p:spPr>
          <a:xfrm>
            <a:off x="12811760" y="7701280"/>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2863810" y="807839"/>
            <a:ext cx="8902660" cy="708779"/>
          </a:xfrm>
          <a:prstGeom prst="rect">
            <a:avLst/>
          </a:prstGeom>
          <a:noFill/>
        </p:spPr>
        <p:txBody>
          <a:bodyPr wrap="none" lIns="0" tIns="0" rIns="0" bIns="0" rtlCol="0" anchor="t"/>
          <a:lstStyle/>
          <a:p>
            <a:pPr marL="0" indent="0" algn="ctr">
              <a:lnSpc>
                <a:spcPts val="5550"/>
              </a:lnSpc>
              <a:buNone/>
            </a:pPr>
            <a:r>
              <a:rPr lang="en-US" sz="4450" dirty="0">
                <a:solidFill>
                  <a:srgbClr val="FFFFFF"/>
                </a:solidFill>
                <a:latin typeface="Mona Sans Semi Bold" pitchFamily="34" charset="0"/>
                <a:ea typeface="Mona Sans Semi Bold" pitchFamily="34" charset="-122"/>
                <a:cs typeface="Mona Sans Semi Bold" pitchFamily="34" charset="-120"/>
              </a:rPr>
              <a:t>Dual-Node Operational Diagram</a:t>
            </a:r>
            <a:endParaRPr lang="en-US" sz="4450" dirty="0"/>
          </a:p>
        </p:txBody>
      </p:sp>
      <p:sp>
        <p:nvSpPr>
          <p:cNvPr id="3" name="Text 1"/>
          <p:cNvSpPr/>
          <p:nvPr/>
        </p:nvSpPr>
        <p:spPr>
          <a:xfrm>
            <a:off x="793790" y="1970246"/>
            <a:ext cx="13042821" cy="725805"/>
          </a:xfrm>
          <a:prstGeom prst="rect">
            <a:avLst/>
          </a:prstGeom>
          <a:noFill/>
        </p:spPr>
        <p:txBody>
          <a:bodyPr wrap="square" lIns="0" tIns="0" rIns="0" bIns="0" rtlCol="0" anchor="t"/>
          <a:lstStyle/>
          <a:p>
            <a:pPr marL="0" indent="0" algn="ctr">
              <a:lnSpc>
                <a:spcPts val="2850"/>
              </a:lnSpc>
              <a:buNone/>
            </a:pPr>
            <a:r>
              <a:rPr lang="en-US" sz="1750" dirty="0">
                <a:solidFill>
                  <a:srgbClr val="FFFFFF"/>
                </a:solidFill>
                <a:latin typeface="Funnel Sans" pitchFamily="34" charset="0"/>
                <a:ea typeface="Funnel Sans" pitchFamily="34" charset="-122"/>
                <a:cs typeface="Funnel Sans" pitchFamily="34" charset="-120"/>
              </a:rPr>
              <a:t>Our system is intelligently segregated into two primary ESP32-based nodes, each with distinct responsibilities, communicating seamlessly via CAN bus for optimal performance and modularity.</a:t>
            </a:r>
            <a:endParaRPr lang="en-US" sz="1750" dirty="0"/>
          </a:p>
        </p:txBody>
      </p:sp>
      <p:sp>
        <p:nvSpPr>
          <p:cNvPr id="4" name="Text 2"/>
          <p:cNvSpPr/>
          <p:nvPr/>
        </p:nvSpPr>
        <p:spPr>
          <a:xfrm>
            <a:off x="2498527" y="3178016"/>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Receiver Node</a:t>
            </a:r>
            <a:endParaRPr lang="en-US" sz="2200" dirty="0"/>
          </a:p>
        </p:txBody>
      </p:sp>
      <p:sp>
        <p:nvSpPr>
          <p:cNvPr id="5" name="Text 3"/>
          <p:cNvSpPr/>
          <p:nvPr/>
        </p:nvSpPr>
        <p:spPr>
          <a:xfrm>
            <a:off x="793790" y="3759160"/>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Integrated with ESP32, GPS, Accelerometer, GSM, and CAN Receiver.</a:t>
            </a:r>
            <a:endParaRPr lang="en-US" sz="1750" dirty="0"/>
          </a:p>
        </p:txBody>
      </p:sp>
      <p:sp>
        <p:nvSpPr>
          <p:cNvPr id="6" name="Text 4"/>
          <p:cNvSpPr/>
          <p:nvPr/>
        </p:nvSpPr>
        <p:spPr>
          <a:xfrm>
            <a:off x="793790" y="4564261"/>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Reads GPS and accelerometer data for real-time location and flip detection.</a:t>
            </a:r>
            <a:endParaRPr lang="en-US" sz="1750" dirty="0"/>
          </a:p>
        </p:txBody>
      </p:sp>
      <p:sp>
        <p:nvSpPr>
          <p:cNvPr id="7" name="Text 5"/>
          <p:cNvSpPr/>
          <p:nvPr/>
        </p:nvSpPr>
        <p:spPr>
          <a:xfrm>
            <a:off x="793790" y="5369362"/>
            <a:ext cx="6244709" cy="362903"/>
          </a:xfrm>
          <a:prstGeom prst="rect">
            <a:avLst/>
          </a:prstGeom>
          <a:noFill/>
        </p:spPr>
        <p:txBody>
          <a:bodyPr wrap="non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Processes incoming CAN data for vehicle diagnostics.</a:t>
            </a:r>
            <a:endParaRPr lang="en-US" sz="1750" dirty="0"/>
          </a:p>
        </p:txBody>
      </p:sp>
      <p:sp>
        <p:nvSpPr>
          <p:cNvPr id="8" name="Text 6"/>
          <p:cNvSpPr/>
          <p:nvPr/>
        </p:nvSpPr>
        <p:spPr>
          <a:xfrm>
            <a:off x="793790" y="5811560"/>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Initiates SMS alerts for accidents and responds to user SMS commands.</a:t>
            </a:r>
            <a:endParaRPr lang="en-US" sz="1750" dirty="0"/>
          </a:p>
        </p:txBody>
      </p:sp>
      <p:sp>
        <p:nvSpPr>
          <p:cNvPr id="9" name="Text 7"/>
          <p:cNvSpPr/>
          <p:nvPr/>
        </p:nvSpPr>
        <p:spPr>
          <a:xfrm>
            <a:off x="793790" y="6616660"/>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Features a physical button to toggle between GPS mode and CAN diagnostics mode.</a:t>
            </a:r>
            <a:endParaRPr lang="en-US" sz="1750" dirty="0"/>
          </a:p>
        </p:txBody>
      </p:sp>
      <p:sp>
        <p:nvSpPr>
          <p:cNvPr id="10" name="Text 8"/>
          <p:cNvSpPr/>
          <p:nvPr/>
        </p:nvSpPr>
        <p:spPr>
          <a:xfrm>
            <a:off x="9304258" y="3178016"/>
            <a:ext cx="2835235" cy="354330"/>
          </a:xfrm>
          <a:prstGeom prst="rect">
            <a:avLst/>
          </a:prstGeom>
          <a:noFill/>
        </p:spPr>
        <p:txBody>
          <a:bodyPr wrap="none" lIns="0" tIns="0" rIns="0" bIns="0" rtlCol="0" anchor="t"/>
          <a:lstStyle/>
          <a:p>
            <a:pPr marL="0" indent="0" algn="ctr">
              <a:lnSpc>
                <a:spcPts val="2750"/>
              </a:lnSpc>
              <a:buNone/>
            </a:pPr>
            <a:r>
              <a:rPr lang="en-US" sz="2200" dirty="0">
                <a:solidFill>
                  <a:srgbClr val="FFFFFF"/>
                </a:solidFill>
                <a:latin typeface="Mona Sans Semi Bold" pitchFamily="34" charset="0"/>
                <a:ea typeface="Mona Sans Semi Bold" pitchFamily="34" charset="-122"/>
                <a:cs typeface="Mona Sans Semi Bold" pitchFamily="34" charset="-120"/>
              </a:rPr>
              <a:t>Transmitter Node</a:t>
            </a:r>
            <a:endParaRPr lang="en-US" sz="2200" dirty="0"/>
          </a:p>
        </p:txBody>
      </p:sp>
      <p:sp>
        <p:nvSpPr>
          <p:cNvPr id="11" name="Text 9"/>
          <p:cNvSpPr/>
          <p:nvPr/>
        </p:nvSpPr>
        <p:spPr>
          <a:xfrm>
            <a:off x="7599521" y="3759160"/>
            <a:ext cx="6244709" cy="1088708"/>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Comprises ESP32, DC Motor (simulation), Rotary Encoder, Temperature Sensor, Fuel Level Sensor, and CAN Transmitter, Which acts as a OBD-2 port.</a:t>
            </a:r>
            <a:endParaRPr lang="en-US" sz="1750" dirty="0"/>
          </a:p>
        </p:txBody>
      </p:sp>
      <p:sp>
        <p:nvSpPr>
          <p:cNvPr id="12" name="Text 10"/>
          <p:cNvSpPr/>
          <p:nvPr/>
        </p:nvSpPr>
        <p:spPr>
          <a:xfrm>
            <a:off x="7599521" y="4927163"/>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Actively measures RPM, simulated speed, engine temperature, and fuel level.</a:t>
            </a:r>
            <a:endParaRPr lang="en-US" sz="1750" dirty="0"/>
          </a:p>
        </p:txBody>
      </p:sp>
      <p:sp>
        <p:nvSpPr>
          <p:cNvPr id="13" name="Text 11"/>
          <p:cNvSpPr/>
          <p:nvPr/>
        </p:nvSpPr>
        <p:spPr>
          <a:xfrm>
            <a:off x="7599521" y="5732264"/>
            <a:ext cx="6244709" cy="725805"/>
          </a:xfrm>
          <a:prstGeom prst="rect">
            <a:avLst/>
          </a:prstGeom>
          <a:noFill/>
        </p:spPr>
        <p:txBody>
          <a:bodyPr wrap="square" lIns="0" tIns="0" rIns="0" bIns="0" rtlCol="0" anchor="t"/>
          <a:lstStyle/>
          <a:p>
            <a:pPr marL="342900" indent="-342900" algn="l">
              <a:lnSpc>
                <a:spcPts val="2850"/>
              </a:lnSpc>
              <a:buSzPct val="100000"/>
              <a:buChar char="•"/>
            </a:pPr>
            <a:r>
              <a:rPr lang="en-US" sz="1750" dirty="0">
                <a:solidFill>
                  <a:srgbClr val="FFFFFF"/>
                </a:solidFill>
                <a:latin typeface="Funnel Sans" pitchFamily="34" charset="0"/>
                <a:ea typeface="Funnel Sans" pitchFamily="34" charset="-122"/>
                <a:cs typeface="Funnel Sans" pitchFamily="34" charset="-120"/>
              </a:rPr>
              <a:t>Transmits all collected diagnostic data over the CAN bus to the Receiver Node.</a:t>
            </a:r>
            <a:endParaRPr lang="en-US" sz="1750" dirty="0"/>
          </a:p>
        </p:txBody>
      </p:sp>
      <p:sp>
        <p:nvSpPr>
          <p:cNvPr id="14" name="Text 12"/>
          <p:cNvSpPr/>
          <p:nvPr/>
        </p:nvSpPr>
        <p:spPr>
          <a:xfrm>
            <a:off x="7599521" y="6662142"/>
            <a:ext cx="6244709" cy="362903"/>
          </a:xfrm>
          <a:prstGeom prst="rect">
            <a:avLst/>
          </a:prstGeom>
          <a:noFill/>
        </p:spPr>
        <p:txBody>
          <a:bodyPr wrap="none" lIns="0" tIns="0" rIns="0" bIns="0" rtlCol="0" anchor="t"/>
          <a:lstStyle/>
          <a:p>
            <a:pPr marL="0" indent="0" algn="l">
              <a:lnSpc>
                <a:spcPts val="2850"/>
              </a:lnSpc>
              <a:buNone/>
            </a:pPr>
            <a:endParaRPr lang="en-US" sz="1750" dirty="0"/>
          </a:p>
        </p:txBody>
      </p:sp>
      <p:sp>
        <p:nvSpPr>
          <p:cNvPr id="15" name="Rectangles 14"/>
          <p:cNvSpPr/>
          <p:nvPr/>
        </p:nvSpPr>
        <p:spPr>
          <a:xfrm>
            <a:off x="12806045" y="7777480"/>
            <a:ext cx="1710690" cy="361950"/>
          </a:xfrm>
          <a:prstGeom prst="rect">
            <a:avLst/>
          </a:prstGeom>
          <a:solidFill>
            <a:srgbClr val="8A8A8A"/>
          </a:solidFill>
          <a:ln>
            <a:no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9371" y="613886"/>
            <a:ext cx="11536204" cy="606623"/>
          </a:xfrm>
          <a:prstGeom prst="rect">
            <a:avLst/>
          </a:prstGeom>
          <a:noFill/>
        </p:spPr>
        <p:txBody>
          <a:bodyPr wrap="none" lIns="0" tIns="0" rIns="0" bIns="0" rtlCol="0" anchor="t"/>
          <a:lstStyle/>
          <a:p>
            <a:pPr marL="0" indent="0" algn="l">
              <a:lnSpc>
                <a:spcPts val="4750"/>
              </a:lnSpc>
              <a:buNone/>
            </a:pPr>
            <a:r>
              <a:rPr lang="en-US" sz="3800" dirty="0">
                <a:solidFill>
                  <a:srgbClr val="DDDDDD"/>
                </a:solidFill>
                <a:latin typeface="Mona Sans Semi Bold" pitchFamily="34" charset="0"/>
                <a:ea typeface="Mona Sans Semi Bold" pitchFamily="34" charset="-122"/>
                <a:cs typeface="Mona Sans Semi Bold" pitchFamily="34" charset="-120"/>
              </a:rPr>
              <a:t>Why ESP32? The Powerhouse Behind Our System</a:t>
            </a:r>
            <a:endParaRPr lang="en-US" sz="3800" dirty="0"/>
          </a:p>
        </p:txBody>
      </p:sp>
      <p:sp>
        <p:nvSpPr>
          <p:cNvPr id="3" name="Text 1"/>
          <p:cNvSpPr/>
          <p:nvPr/>
        </p:nvSpPr>
        <p:spPr>
          <a:xfrm>
            <a:off x="679371" y="1608653"/>
            <a:ext cx="13271659" cy="621030"/>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The ESP32 microcontroller was chosen as the core of our system due to its unparalleled versatility and robust features, making it ideal for managing multiple concurrent tasks in an embedded environment.</a:t>
            </a:r>
            <a:endParaRPr lang="en-US" sz="1500" dirty="0"/>
          </a:p>
        </p:txBody>
      </p:sp>
      <p:pic>
        <p:nvPicPr>
          <p:cNvPr id="4" name="Image 0" descr="preencoded.png"/>
          <p:cNvPicPr>
            <a:picLocks noChangeAspect="1"/>
          </p:cNvPicPr>
          <p:nvPr/>
        </p:nvPicPr>
        <p:blipFill>
          <a:blip r:embed="rId1"/>
          <a:stretch>
            <a:fillRect/>
          </a:stretch>
        </p:blipFill>
        <p:spPr>
          <a:xfrm>
            <a:off x="679371" y="2448044"/>
            <a:ext cx="485299" cy="485299"/>
          </a:xfrm>
          <a:prstGeom prst="rect">
            <a:avLst/>
          </a:prstGeom>
        </p:spPr>
      </p:pic>
      <p:sp>
        <p:nvSpPr>
          <p:cNvPr id="5" name="Text 2"/>
          <p:cNvSpPr/>
          <p:nvPr/>
        </p:nvSpPr>
        <p:spPr>
          <a:xfrm>
            <a:off x="679371" y="3175992"/>
            <a:ext cx="2445782" cy="303252"/>
          </a:xfrm>
          <a:prstGeom prst="rect">
            <a:avLst/>
          </a:prstGeom>
          <a:noFill/>
        </p:spPr>
        <p:txBody>
          <a:bodyPr wrap="none" lIns="0" tIns="0" rIns="0" bIns="0" rtlCol="0" anchor="t"/>
          <a:lstStyle/>
          <a:p>
            <a:pPr marL="0" indent="0" algn="l">
              <a:lnSpc>
                <a:spcPts val="2350"/>
              </a:lnSpc>
              <a:buNone/>
            </a:pPr>
            <a:r>
              <a:rPr lang="en-US" sz="1900" dirty="0">
                <a:solidFill>
                  <a:srgbClr val="8F8F8F"/>
                </a:solidFill>
                <a:latin typeface="Mona Sans Semi Bold" pitchFamily="34" charset="0"/>
                <a:ea typeface="Mona Sans Semi Bold" pitchFamily="34" charset="-122"/>
                <a:cs typeface="Mona Sans Semi Bold" pitchFamily="34" charset="-120"/>
              </a:rPr>
              <a:t>Dual-Core Processor</a:t>
            </a:r>
            <a:endParaRPr lang="en-US" sz="1900" dirty="0"/>
          </a:p>
        </p:txBody>
      </p:sp>
      <p:sp>
        <p:nvSpPr>
          <p:cNvPr id="6" name="Text 3"/>
          <p:cNvSpPr/>
          <p:nvPr/>
        </p:nvSpPr>
        <p:spPr>
          <a:xfrm>
            <a:off x="679371" y="3595688"/>
            <a:ext cx="4262080" cy="1242060"/>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Efficiently handles concurrent tasks such as GPS data processing, GSM communication, and CAN bus operations without performance bottlenecks.</a:t>
            </a:r>
            <a:endParaRPr lang="en-US" sz="1500" dirty="0"/>
          </a:p>
        </p:txBody>
      </p:sp>
      <p:pic>
        <p:nvPicPr>
          <p:cNvPr id="7" name="Image 1" descr="preencoded.png"/>
          <p:cNvPicPr>
            <a:picLocks noChangeAspect="1"/>
          </p:cNvPicPr>
          <p:nvPr/>
        </p:nvPicPr>
        <p:blipFill>
          <a:blip r:embed="rId2"/>
          <a:stretch>
            <a:fillRect/>
          </a:stretch>
        </p:blipFill>
        <p:spPr>
          <a:xfrm>
            <a:off x="5184100" y="2448044"/>
            <a:ext cx="485299" cy="485299"/>
          </a:xfrm>
          <a:prstGeom prst="rect">
            <a:avLst/>
          </a:prstGeom>
        </p:spPr>
      </p:pic>
      <p:sp>
        <p:nvSpPr>
          <p:cNvPr id="8" name="Text 4"/>
          <p:cNvSpPr/>
          <p:nvPr/>
        </p:nvSpPr>
        <p:spPr>
          <a:xfrm>
            <a:off x="5184100" y="3175992"/>
            <a:ext cx="2426494" cy="303252"/>
          </a:xfrm>
          <a:prstGeom prst="rect">
            <a:avLst/>
          </a:prstGeom>
          <a:noFill/>
        </p:spPr>
        <p:txBody>
          <a:bodyPr wrap="none" lIns="0" tIns="0" rIns="0" bIns="0" rtlCol="0" anchor="t"/>
          <a:lstStyle/>
          <a:p>
            <a:pPr marL="0" indent="0" algn="l">
              <a:lnSpc>
                <a:spcPts val="2350"/>
              </a:lnSpc>
              <a:buNone/>
            </a:pPr>
            <a:r>
              <a:rPr lang="en-US" sz="1900" dirty="0">
                <a:solidFill>
                  <a:srgbClr val="8F8F8F"/>
                </a:solidFill>
                <a:latin typeface="Mona Sans Semi Bold" pitchFamily="34" charset="0"/>
                <a:ea typeface="Mona Sans Semi Bold" pitchFamily="34" charset="-122"/>
                <a:cs typeface="Mona Sans Semi Bold" pitchFamily="34" charset="-120"/>
              </a:rPr>
              <a:t>Rich Connectivity</a:t>
            </a:r>
            <a:endParaRPr lang="en-US" sz="1900" dirty="0"/>
          </a:p>
        </p:txBody>
      </p:sp>
      <p:sp>
        <p:nvSpPr>
          <p:cNvPr id="9" name="Text 5"/>
          <p:cNvSpPr/>
          <p:nvPr/>
        </p:nvSpPr>
        <p:spPr>
          <a:xfrm>
            <a:off x="5184100" y="3595688"/>
            <a:ext cx="4262080" cy="1242060"/>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Multiple UART, SPI, and I2C interfaces provide seamless integration with a wide array of sensors and modules, including GSM, GPS, and CAN.</a:t>
            </a:r>
            <a:endParaRPr lang="en-US" sz="1500" dirty="0"/>
          </a:p>
        </p:txBody>
      </p:sp>
      <p:pic>
        <p:nvPicPr>
          <p:cNvPr id="10" name="Image 2" descr="preencoded.png"/>
          <p:cNvPicPr>
            <a:picLocks noChangeAspect="1"/>
          </p:cNvPicPr>
          <p:nvPr/>
        </p:nvPicPr>
        <p:blipFill>
          <a:blip r:embed="rId3"/>
          <a:stretch>
            <a:fillRect/>
          </a:stretch>
        </p:blipFill>
        <p:spPr>
          <a:xfrm>
            <a:off x="9688830" y="2448044"/>
            <a:ext cx="485299" cy="485299"/>
          </a:xfrm>
          <a:prstGeom prst="rect">
            <a:avLst/>
          </a:prstGeom>
        </p:spPr>
      </p:pic>
      <p:sp>
        <p:nvSpPr>
          <p:cNvPr id="11" name="Text 6"/>
          <p:cNvSpPr/>
          <p:nvPr/>
        </p:nvSpPr>
        <p:spPr>
          <a:xfrm>
            <a:off x="9688830" y="3175992"/>
            <a:ext cx="2702362" cy="303252"/>
          </a:xfrm>
          <a:prstGeom prst="rect">
            <a:avLst/>
          </a:prstGeom>
          <a:noFill/>
        </p:spPr>
        <p:txBody>
          <a:bodyPr wrap="none" lIns="0" tIns="0" rIns="0" bIns="0" rtlCol="0" anchor="t"/>
          <a:lstStyle/>
          <a:p>
            <a:pPr marL="0" indent="0" algn="l">
              <a:lnSpc>
                <a:spcPts val="2350"/>
              </a:lnSpc>
              <a:buNone/>
            </a:pPr>
            <a:r>
              <a:rPr lang="en-US" sz="1900" dirty="0">
                <a:solidFill>
                  <a:srgbClr val="8F8F8F"/>
                </a:solidFill>
                <a:latin typeface="Mona Sans Semi Bold" pitchFamily="34" charset="0"/>
                <a:ea typeface="Mona Sans Semi Bold" pitchFamily="34" charset="-122"/>
                <a:cs typeface="Mona Sans Semi Bold" pitchFamily="34" charset="-120"/>
              </a:rPr>
              <a:t>High Processing Speed</a:t>
            </a:r>
            <a:endParaRPr lang="en-US" sz="1900" dirty="0"/>
          </a:p>
        </p:txBody>
      </p:sp>
      <p:sp>
        <p:nvSpPr>
          <p:cNvPr id="12" name="Text 7"/>
          <p:cNvSpPr/>
          <p:nvPr/>
        </p:nvSpPr>
        <p:spPr>
          <a:xfrm>
            <a:off x="9688830" y="3595688"/>
            <a:ext cx="4262080" cy="931545"/>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Delivers rapid data acquisition and processing at a remarkably low cost, ensuring real-time responsiveness for critical vehicle diagnostics.</a:t>
            </a:r>
            <a:endParaRPr lang="en-US" sz="1500" dirty="0"/>
          </a:p>
        </p:txBody>
      </p:sp>
      <p:pic>
        <p:nvPicPr>
          <p:cNvPr id="13" name="Image 3" descr="preencoded.png"/>
          <p:cNvPicPr>
            <a:picLocks noChangeAspect="1"/>
          </p:cNvPicPr>
          <p:nvPr/>
        </p:nvPicPr>
        <p:blipFill>
          <a:blip r:embed="rId4"/>
          <a:stretch>
            <a:fillRect/>
          </a:stretch>
        </p:blipFill>
        <p:spPr>
          <a:xfrm>
            <a:off x="679371" y="5225891"/>
            <a:ext cx="485299" cy="485299"/>
          </a:xfrm>
          <a:prstGeom prst="rect">
            <a:avLst/>
          </a:prstGeom>
        </p:spPr>
      </p:pic>
      <p:sp>
        <p:nvSpPr>
          <p:cNvPr id="14" name="Text 8"/>
          <p:cNvSpPr/>
          <p:nvPr/>
        </p:nvSpPr>
        <p:spPr>
          <a:xfrm>
            <a:off x="679371" y="5953839"/>
            <a:ext cx="2426494" cy="303252"/>
          </a:xfrm>
          <a:prstGeom prst="rect">
            <a:avLst/>
          </a:prstGeom>
          <a:noFill/>
        </p:spPr>
        <p:txBody>
          <a:bodyPr wrap="none" lIns="0" tIns="0" rIns="0" bIns="0" rtlCol="0" anchor="t"/>
          <a:lstStyle/>
          <a:p>
            <a:pPr marL="0" indent="0" algn="l">
              <a:lnSpc>
                <a:spcPts val="2350"/>
              </a:lnSpc>
              <a:buNone/>
            </a:pPr>
            <a:r>
              <a:rPr lang="en-US" sz="1900" dirty="0">
                <a:solidFill>
                  <a:srgbClr val="8F8F8F"/>
                </a:solidFill>
                <a:latin typeface="Mona Sans Semi Bold" pitchFamily="34" charset="0"/>
                <a:ea typeface="Mona Sans Semi Bold" pitchFamily="34" charset="-122"/>
                <a:cs typeface="Mona Sans Semi Bold" pitchFamily="34" charset="-120"/>
              </a:rPr>
              <a:t>Future-Proofing</a:t>
            </a:r>
            <a:endParaRPr lang="en-US" sz="1900" dirty="0"/>
          </a:p>
        </p:txBody>
      </p:sp>
      <p:sp>
        <p:nvSpPr>
          <p:cNvPr id="15" name="Text 9"/>
          <p:cNvSpPr/>
          <p:nvPr/>
        </p:nvSpPr>
        <p:spPr>
          <a:xfrm>
            <a:off x="679371" y="6373535"/>
            <a:ext cx="4262080" cy="931545"/>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Built-in Wi-Fi and Bluetooth capabilities allow for effortless future upgrades, such as cloud integration or mobile app connectivity.</a:t>
            </a:r>
            <a:endParaRPr lang="en-US" sz="1500" dirty="0"/>
          </a:p>
        </p:txBody>
      </p:sp>
      <p:pic>
        <p:nvPicPr>
          <p:cNvPr id="16" name="Image 4" descr="preencoded.png"/>
          <p:cNvPicPr>
            <a:picLocks noChangeAspect="1"/>
          </p:cNvPicPr>
          <p:nvPr/>
        </p:nvPicPr>
        <p:blipFill>
          <a:blip r:embed="rId5"/>
          <a:stretch>
            <a:fillRect/>
          </a:stretch>
        </p:blipFill>
        <p:spPr>
          <a:xfrm>
            <a:off x="5184100" y="5225891"/>
            <a:ext cx="485299" cy="485299"/>
          </a:xfrm>
          <a:prstGeom prst="rect">
            <a:avLst/>
          </a:prstGeom>
        </p:spPr>
      </p:pic>
      <p:sp>
        <p:nvSpPr>
          <p:cNvPr id="17" name="Text 10"/>
          <p:cNvSpPr/>
          <p:nvPr/>
        </p:nvSpPr>
        <p:spPr>
          <a:xfrm>
            <a:off x="5184100" y="5953839"/>
            <a:ext cx="2426494" cy="303252"/>
          </a:xfrm>
          <a:prstGeom prst="rect">
            <a:avLst/>
          </a:prstGeom>
          <a:noFill/>
        </p:spPr>
        <p:txBody>
          <a:bodyPr wrap="none" lIns="0" tIns="0" rIns="0" bIns="0" rtlCol="0" anchor="t"/>
          <a:lstStyle/>
          <a:p>
            <a:pPr marL="0" indent="0" algn="l">
              <a:lnSpc>
                <a:spcPts val="2350"/>
              </a:lnSpc>
              <a:buNone/>
            </a:pPr>
            <a:r>
              <a:rPr lang="en-US" sz="1900" dirty="0">
                <a:solidFill>
                  <a:srgbClr val="8F8F8F"/>
                </a:solidFill>
                <a:latin typeface="Mona Sans Semi Bold" pitchFamily="34" charset="0"/>
                <a:ea typeface="Mona Sans Semi Bold" pitchFamily="34" charset="-122"/>
                <a:cs typeface="Mona Sans Semi Bold" pitchFamily="34" charset="-120"/>
              </a:rPr>
              <a:t>Ample GPIO Pins</a:t>
            </a:r>
            <a:endParaRPr lang="en-US" sz="1900" dirty="0"/>
          </a:p>
        </p:txBody>
      </p:sp>
      <p:sp>
        <p:nvSpPr>
          <p:cNvPr id="18" name="Text 11"/>
          <p:cNvSpPr/>
          <p:nvPr/>
        </p:nvSpPr>
        <p:spPr>
          <a:xfrm>
            <a:off x="5184100" y="6373535"/>
            <a:ext cx="4262080" cy="1242060"/>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Sufficient General Purpose Input/Output pins facilitate easy connection and control of various sensors, CAN module, GSM module, and user interface components.</a:t>
            </a:r>
            <a:endParaRPr lang="en-US" sz="1500" dirty="0"/>
          </a:p>
        </p:txBody>
      </p:sp>
      <p:sp>
        <p:nvSpPr>
          <p:cNvPr id="25" name="Rectangles 24"/>
          <p:cNvSpPr/>
          <p:nvPr/>
        </p:nvSpPr>
        <p:spPr>
          <a:xfrm>
            <a:off x="12811760" y="7701280"/>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71393" y="578525"/>
            <a:ext cx="6173272" cy="599480"/>
          </a:xfrm>
          <a:prstGeom prst="rect">
            <a:avLst/>
          </a:prstGeom>
          <a:noFill/>
        </p:spPr>
        <p:txBody>
          <a:bodyPr wrap="none" lIns="0" tIns="0" rIns="0" bIns="0" rtlCol="0" anchor="t"/>
          <a:lstStyle/>
          <a:p>
            <a:pPr marL="0" indent="0" algn="l">
              <a:lnSpc>
                <a:spcPts val="4700"/>
              </a:lnSpc>
              <a:buNone/>
            </a:pPr>
            <a:r>
              <a:rPr lang="en-US" sz="3750" dirty="0">
                <a:solidFill>
                  <a:srgbClr val="DDDDDD"/>
                </a:solidFill>
                <a:latin typeface="Mona Sans Semi Bold" pitchFamily="34" charset="0"/>
                <a:ea typeface="Mona Sans Semi Bold" pitchFamily="34" charset="-122"/>
                <a:cs typeface="Mona Sans Semi Bold" pitchFamily="34" charset="-120"/>
              </a:rPr>
              <a:t>System Flow: How It Works</a:t>
            </a:r>
            <a:endParaRPr lang="en-US" sz="3750" dirty="0"/>
          </a:p>
        </p:txBody>
      </p:sp>
      <p:sp>
        <p:nvSpPr>
          <p:cNvPr id="3" name="Text 1"/>
          <p:cNvSpPr/>
          <p:nvPr/>
        </p:nvSpPr>
        <p:spPr>
          <a:xfrm>
            <a:off x="671393" y="1561624"/>
            <a:ext cx="13287613" cy="306824"/>
          </a:xfrm>
          <a:prstGeom prst="rect">
            <a:avLst/>
          </a:prstGeom>
          <a:noFill/>
        </p:spPr>
        <p:txBody>
          <a:bodyPr wrap="non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Our system operates through a structured sequence of processes, ensuring efficient data flow and responsive command execution.</a:t>
            </a:r>
            <a:endParaRPr lang="en-US" sz="1500" dirty="0"/>
          </a:p>
        </p:txBody>
      </p:sp>
      <p:sp>
        <p:nvSpPr>
          <p:cNvPr id="4" name="Text 2"/>
          <p:cNvSpPr/>
          <p:nvPr/>
        </p:nvSpPr>
        <p:spPr>
          <a:xfrm>
            <a:off x="671393" y="2084189"/>
            <a:ext cx="191810" cy="239792"/>
          </a:xfrm>
          <a:prstGeom prst="rect">
            <a:avLst/>
          </a:prstGeom>
          <a:noFill/>
        </p:spPr>
        <p:txBody>
          <a:bodyPr wrap="none" lIns="0" tIns="0" rIns="0" bIns="0" rtlCol="0" anchor="t"/>
          <a:lstStyle/>
          <a:p>
            <a:pPr marL="0" indent="0" algn="l">
              <a:lnSpc>
                <a:spcPts val="2400"/>
              </a:lnSpc>
              <a:buNone/>
            </a:pPr>
            <a:r>
              <a:rPr lang="en-US" sz="1500" dirty="0">
                <a:solidFill>
                  <a:srgbClr val="8F8F8F"/>
                </a:solidFill>
                <a:latin typeface="Mona Sans Light" pitchFamily="34" charset="0"/>
                <a:ea typeface="Mona Sans Light" pitchFamily="34" charset="-122"/>
                <a:cs typeface="Mona Sans Light" pitchFamily="34" charset="-120"/>
              </a:rPr>
              <a:t>01</a:t>
            </a:r>
            <a:endParaRPr lang="en-US" sz="1500" dirty="0"/>
          </a:p>
        </p:txBody>
      </p:sp>
      <p:sp>
        <p:nvSpPr>
          <p:cNvPr id="5" name="Shape 3"/>
          <p:cNvSpPr/>
          <p:nvPr/>
        </p:nvSpPr>
        <p:spPr>
          <a:xfrm>
            <a:off x="671393" y="2387322"/>
            <a:ext cx="4301252" cy="22860"/>
          </a:xfrm>
          <a:prstGeom prst="rect">
            <a:avLst/>
          </a:prstGeom>
          <a:solidFill>
            <a:srgbClr val="FFFFFF"/>
          </a:solidFill>
        </p:spPr>
      </p:sp>
      <p:sp>
        <p:nvSpPr>
          <p:cNvPr id="6" name="Text 4"/>
          <p:cNvSpPr/>
          <p:nvPr/>
        </p:nvSpPr>
        <p:spPr>
          <a:xfrm>
            <a:off x="671393" y="2528888"/>
            <a:ext cx="2398038" cy="299680"/>
          </a:xfrm>
          <a:prstGeom prst="rect">
            <a:avLst/>
          </a:prstGeom>
          <a:noFill/>
        </p:spPr>
        <p:txBody>
          <a:bodyPr wrap="none" lIns="0" tIns="0" rIns="0" bIns="0" rtlCol="0" anchor="t"/>
          <a:lstStyle/>
          <a:p>
            <a:pPr marL="0" indent="0" algn="l">
              <a:lnSpc>
                <a:spcPts val="2350"/>
              </a:lnSpc>
              <a:buNone/>
            </a:pPr>
            <a:r>
              <a:rPr lang="en-US" sz="1850" dirty="0">
                <a:solidFill>
                  <a:srgbClr val="8F8F8F"/>
                </a:solidFill>
                <a:latin typeface="Mona Sans Semi Bold" pitchFamily="34" charset="0"/>
                <a:ea typeface="Mona Sans Semi Bold" pitchFamily="34" charset="-122"/>
                <a:cs typeface="Mona Sans Semi Bold" pitchFamily="34" charset="-120"/>
              </a:rPr>
              <a:t>System Initialization</a:t>
            </a:r>
            <a:endParaRPr lang="en-US" sz="1850" dirty="0"/>
          </a:p>
        </p:txBody>
      </p:sp>
      <p:sp>
        <p:nvSpPr>
          <p:cNvPr id="7" name="Text 5"/>
          <p:cNvSpPr/>
          <p:nvPr/>
        </p:nvSpPr>
        <p:spPr>
          <a:xfrm>
            <a:off x="671393" y="2943582"/>
            <a:ext cx="4301252" cy="1227296"/>
          </a:xfrm>
          <a:prstGeom prst="rect">
            <a:avLst/>
          </a:prstGeom>
          <a:noFill/>
        </p:spPr>
        <p:txBody>
          <a:bodyPr wrap="square" lIns="0" tIns="0" rIns="0" bIns="0" rtlCol="0" anchor="t"/>
          <a:lstStyle/>
          <a:p>
            <a:pPr marL="0" indent="0" algn="l">
              <a:lnSpc>
                <a:spcPts val="2400"/>
              </a:lnSpc>
              <a:buNone/>
            </a:pPr>
            <a:r>
              <a:rPr lang="en-US" sz="1500" dirty="0">
                <a:solidFill>
                  <a:srgbClr val="8F8F8F"/>
                </a:solidFill>
                <a:latin typeface="Funnel Sans" pitchFamily="34" charset="0"/>
                <a:ea typeface="Funnel Sans" pitchFamily="34" charset="-122"/>
                <a:cs typeface="Funnel Sans" pitchFamily="34" charset="-120"/>
              </a:rPr>
              <a:t>Both ESP32 nodes power up and initialise all connected modules, including GPS, GSM, CAN, and various sensors, establishing a ready state for operation.</a:t>
            </a:r>
            <a:endParaRPr lang="en-US" sz="1500" dirty="0"/>
          </a:p>
        </p:txBody>
      </p:sp>
      <p:sp>
        <p:nvSpPr>
          <p:cNvPr id="8" name="Text 6"/>
          <p:cNvSpPr/>
          <p:nvPr/>
        </p:nvSpPr>
        <p:spPr>
          <a:xfrm>
            <a:off x="5164455" y="2084189"/>
            <a:ext cx="191810" cy="239792"/>
          </a:xfrm>
          <a:prstGeom prst="rect">
            <a:avLst/>
          </a:prstGeom>
          <a:noFill/>
        </p:spPr>
        <p:txBody>
          <a:bodyPr wrap="none" lIns="0" tIns="0" rIns="0" bIns="0" rtlCol="0" anchor="t"/>
          <a:lstStyle/>
          <a:p>
            <a:pPr marL="0" indent="0" algn="l">
              <a:lnSpc>
                <a:spcPts val="2400"/>
              </a:lnSpc>
              <a:buNone/>
            </a:pPr>
            <a:r>
              <a:rPr lang="en-US" sz="1500" dirty="0">
                <a:solidFill>
                  <a:srgbClr val="8F8F8F"/>
                </a:solidFill>
                <a:latin typeface="Mona Sans Light" pitchFamily="34" charset="0"/>
                <a:ea typeface="Mona Sans Light" pitchFamily="34" charset="-122"/>
                <a:cs typeface="Mona Sans Light" pitchFamily="34" charset="-120"/>
              </a:rPr>
              <a:t>02</a:t>
            </a:r>
            <a:endParaRPr lang="en-US" sz="1500" dirty="0"/>
          </a:p>
        </p:txBody>
      </p:sp>
      <p:sp>
        <p:nvSpPr>
          <p:cNvPr id="9" name="Shape 7"/>
          <p:cNvSpPr/>
          <p:nvPr/>
        </p:nvSpPr>
        <p:spPr>
          <a:xfrm>
            <a:off x="5164455" y="2387322"/>
            <a:ext cx="4301371" cy="22860"/>
          </a:xfrm>
          <a:prstGeom prst="rect">
            <a:avLst/>
          </a:prstGeom>
          <a:solidFill>
            <a:srgbClr val="FFFFFF"/>
          </a:solidFill>
        </p:spPr>
      </p:sp>
      <p:sp>
        <p:nvSpPr>
          <p:cNvPr id="10" name="Text 8"/>
          <p:cNvSpPr/>
          <p:nvPr/>
        </p:nvSpPr>
        <p:spPr>
          <a:xfrm>
            <a:off x="5164455" y="2528888"/>
            <a:ext cx="3380899" cy="299680"/>
          </a:xfrm>
          <a:prstGeom prst="rect">
            <a:avLst/>
          </a:prstGeom>
          <a:noFill/>
        </p:spPr>
        <p:txBody>
          <a:bodyPr wrap="none" lIns="0" tIns="0" rIns="0" bIns="0" rtlCol="0" anchor="t"/>
          <a:lstStyle/>
          <a:p>
            <a:pPr marL="0" indent="0" algn="l">
              <a:lnSpc>
                <a:spcPts val="2350"/>
              </a:lnSpc>
              <a:buNone/>
            </a:pPr>
            <a:r>
              <a:rPr lang="en-US" sz="1850" dirty="0">
                <a:solidFill>
                  <a:srgbClr val="8F8F8F"/>
                </a:solidFill>
                <a:latin typeface="Mona Sans Semi Bold" pitchFamily="34" charset="0"/>
                <a:ea typeface="Mona Sans Semi Bold" pitchFamily="34" charset="-122"/>
                <a:cs typeface="Mona Sans Semi Bold" pitchFamily="34" charset="-120"/>
              </a:rPr>
              <a:t>Transmitter Node Operations</a:t>
            </a:r>
            <a:endParaRPr lang="en-US" sz="1850" dirty="0"/>
          </a:p>
        </p:txBody>
      </p:sp>
      <p:sp>
        <p:nvSpPr>
          <p:cNvPr id="11" name="Text 9"/>
          <p:cNvSpPr/>
          <p:nvPr/>
        </p:nvSpPr>
        <p:spPr>
          <a:xfrm>
            <a:off x="5164455" y="2943582"/>
            <a:ext cx="4301371" cy="1227296"/>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Continuously reads RPM from the rotary encoder, calculates speed, and measures engine temperature and fuel level from analog sensors.</a:t>
            </a:r>
            <a:endParaRPr lang="en-US" sz="1500" dirty="0"/>
          </a:p>
        </p:txBody>
      </p:sp>
      <p:sp>
        <p:nvSpPr>
          <p:cNvPr id="12" name="Text 10"/>
          <p:cNvSpPr/>
          <p:nvPr/>
        </p:nvSpPr>
        <p:spPr>
          <a:xfrm>
            <a:off x="5164455" y="4237911"/>
            <a:ext cx="4301371" cy="613648"/>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Transmits all collected diagnostic data via the CAN bus (ID 0x100) at one-second intervals.</a:t>
            </a:r>
            <a:endParaRPr lang="en-US" sz="1500" dirty="0"/>
          </a:p>
        </p:txBody>
      </p:sp>
      <p:sp>
        <p:nvSpPr>
          <p:cNvPr id="13" name="Text 11"/>
          <p:cNvSpPr/>
          <p:nvPr/>
        </p:nvSpPr>
        <p:spPr>
          <a:xfrm>
            <a:off x="5164455" y="4918591"/>
            <a:ext cx="4301371" cy="920472"/>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Actively monitors the CAN bus for incoming motor control commands (ID 0x101) from the Receiver Node.</a:t>
            </a:r>
            <a:endParaRPr lang="en-US" sz="1500" dirty="0"/>
          </a:p>
        </p:txBody>
      </p:sp>
      <p:sp>
        <p:nvSpPr>
          <p:cNvPr id="14" name="Text 12"/>
          <p:cNvSpPr/>
          <p:nvPr/>
        </p:nvSpPr>
        <p:spPr>
          <a:xfrm>
            <a:off x="9657636" y="2084189"/>
            <a:ext cx="191810" cy="239792"/>
          </a:xfrm>
          <a:prstGeom prst="rect">
            <a:avLst/>
          </a:prstGeom>
          <a:noFill/>
        </p:spPr>
        <p:txBody>
          <a:bodyPr wrap="none" lIns="0" tIns="0" rIns="0" bIns="0" rtlCol="0" anchor="t"/>
          <a:lstStyle/>
          <a:p>
            <a:pPr marL="0" indent="0" algn="l">
              <a:lnSpc>
                <a:spcPts val="2400"/>
              </a:lnSpc>
              <a:buNone/>
            </a:pPr>
            <a:r>
              <a:rPr lang="en-US" sz="1500" dirty="0">
                <a:solidFill>
                  <a:srgbClr val="8F8F8F"/>
                </a:solidFill>
                <a:latin typeface="Mona Sans Light" pitchFamily="34" charset="0"/>
                <a:ea typeface="Mona Sans Light" pitchFamily="34" charset="-122"/>
                <a:cs typeface="Mona Sans Light" pitchFamily="34" charset="-120"/>
              </a:rPr>
              <a:t>03</a:t>
            </a:r>
            <a:endParaRPr lang="en-US" sz="1500" dirty="0"/>
          </a:p>
        </p:txBody>
      </p:sp>
      <p:sp>
        <p:nvSpPr>
          <p:cNvPr id="15" name="Shape 13"/>
          <p:cNvSpPr/>
          <p:nvPr/>
        </p:nvSpPr>
        <p:spPr>
          <a:xfrm>
            <a:off x="9657636" y="2387322"/>
            <a:ext cx="4301371" cy="22860"/>
          </a:xfrm>
          <a:prstGeom prst="rect">
            <a:avLst/>
          </a:prstGeom>
          <a:solidFill>
            <a:srgbClr val="FFFFFF"/>
          </a:solidFill>
        </p:spPr>
      </p:sp>
      <p:sp>
        <p:nvSpPr>
          <p:cNvPr id="16" name="Text 14"/>
          <p:cNvSpPr/>
          <p:nvPr/>
        </p:nvSpPr>
        <p:spPr>
          <a:xfrm>
            <a:off x="9657636" y="2528888"/>
            <a:ext cx="3024068" cy="299680"/>
          </a:xfrm>
          <a:prstGeom prst="rect">
            <a:avLst/>
          </a:prstGeom>
          <a:noFill/>
        </p:spPr>
        <p:txBody>
          <a:bodyPr wrap="none" lIns="0" tIns="0" rIns="0" bIns="0" rtlCol="0" anchor="t"/>
          <a:lstStyle/>
          <a:p>
            <a:pPr marL="0" indent="0" algn="l">
              <a:lnSpc>
                <a:spcPts val="2350"/>
              </a:lnSpc>
              <a:buNone/>
            </a:pPr>
            <a:r>
              <a:rPr lang="en-US" sz="1850" dirty="0">
                <a:solidFill>
                  <a:srgbClr val="8F8F8F"/>
                </a:solidFill>
                <a:latin typeface="Mona Sans Semi Bold" pitchFamily="34" charset="0"/>
                <a:ea typeface="Mona Sans Semi Bold" pitchFamily="34" charset="-122"/>
                <a:cs typeface="Mona Sans Semi Bold" pitchFamily="34" charset="-120"/>
              </a:rPr>
              <a:t>Receiver Node Operations</a:t>
            </a:r>
            <a:endParaRPr lang="en-US" sz="1850" dirty="0"/>
          </a:p>
        </p:txBody>
      </p:sp>
      <p:sp>
        <p:nvSpPr>
          <p:cNvPr id="17" name="Text 15"/>
          <p:cNvSpPr/>
          <p:nvPr/>
        </p:nvSpPr>
        <p:spPr>
          <a:xfrm>
            <a:off x="9657636" y="2943582"/>
            <a:ext cx="4301371" cy="613648"/>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Receives and updates vehicle diagnostic data from the Transmitter Node via CAN bus.</a:t>
            </a:r>
            <a:endParaRPr lang="en-US" sz="1500" dirty="0"/>
          </a:p>
        </p:txBody>
      </p:sp>
      <p:sp>
        <p:nvSpPr>
          <p:cNvPr id="18" name="Text 16"/>
          <p:cNvSpPr/>
          <p:nvPr/>
        </p:nvSpPr>
        <p:spPr>
          <a:xfrm>
            <a:off x="9657636" y="3624263"/>
            <a:ext cx="4301371" cy="613648"/>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Continuously reads GPS coordinates and accelerometer values.</a:t>
            </a:r>
            <a:endParaRPr lang="en-US" sz="1500" dirty="0"/>
          </a:p>
        </p:txBody>
      </p:sp>
      <p:sp>
        <p:nvSpPr>
          <p:cNvPr id="19" name="Text 17"/>
          <p:cNvSpPr/>
          <p:nvPr/>
        </p:nvSpPr>
        <p:spPr>
          <a:xfrm>
            <a:off x="9657636" y="4304943"/>
            <a:ext cx="4301371" cy="1227296"/>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Triggers an immediate SMS alert with precise vehicle location to predefined emergency numbers if an accident (e.g., vehicle flip) is detected.</a:t>
            </a:r>
            <a:endParaRPr lang="en-US" sz="1500" dirty="0"/>
          </a:p>
        </p:txBody>
      </p:sp>
      <p:sp>
        <p:nvSpPr>
          <p:cNvPr id="20" name="Text 18"/>
          <p:cNvSpPr/>
          <p:nvPr/>
        </p:nvSpPr>
        <p:spPr>
          <a:xfrm>
            <a:off x="9657636" y="5599271"/>
            <a:ext cx="4301371" cy="613648"/>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Responds to specific SMS commands from the user</a:t>
            </a:r>
            <a:endParaRPr lang="en-US" sz="1500" dirty="0"/>
          </a:p>
        </p:txBody>
      </p:sp>
      <p:sp>
        <p:nvSpPr>
          <p:cNvPr id="21" name="Text 19"/>
          <p:cNvSpPr/>
          <p:nvPr/>
        </p:nvSpPr>
        <p:spPr>
          <a:xfrm>
            <a:off x="9657636" y="6279952"/>
            <a:ext cx="4301371" cy="1227296"/>
          </a:xfrm>
          <a:prstGeom prst="rect">
            <a:avLst/>
          </a:prstGeom>
          <a:noFill/>
        </p:spPr>
        <p:txBody>
          <a:bodyPr wrap="square" lIns="0" tIns="0" rIns="0" bIns="0" rtlCol="0" anchor="t"/>
          <a:lstStyle/>
          <a:p>
            <a:pPr marL="342900" indent="-342900" algn="l">
              <a:lnSpc>
                <a:spcPts val="2400"/>
              </a:lnSpc>
              <a:buSzPct val="100000"/>
              <a:buChar char="•"/>
            </a:pPr>
            <a:r>
              <a:rPr lang="en-US" sz="1500" dirty="0">
                <a:solidFill>
                  <a:srgbClr val="8F8F8F"/>
                </a:solidFill>
                <a:latin typeface="Funnel Sans" pitchFamily="34" charset="0"/>
                <a:ea typeface="Funnel Sans" pitchFamily="34" charset="-122"/>
                <a:cs typeface="Funnel Sans" pitchFamily="34" charset="-120"/>
              </a:rPr>
              <a:t>A dedicated push button allows the user to toggle the Receiver Node's primary response mode between GPS location reporting and CAN diagnostics.</a:t>
            </a:r>
            <a:endParaRPr lang="en-US" sz="1500" dirty="0"/>
          </a:p>
        </p:txBody>
      </p:sp>
      <p:sp>
        <p:nvSpPr>
          <p:cNvPr id="25" name="Rectangles 24"/>
          <p:cNvSpPr/>
          <p:nvPr/>
        </p:nvSpPr>
        <p:spPr>
          <a:xfrm>
            <a:off x="12811760" y="7701280"/>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Rectangles 24"/>
          <p:cNvSpPr/>
          <p:nvPr/>
        </p:nvSpPr>
        <p:spPr>
          <a:xfrm>
            <a:off x="12751435" y="7742555"/>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sp>
        <p:nvSpPr>
          <p:cNvPr id="2" name="Text Box 1"/>
          <p:cNvSpPr txBox="1"/>
          <p:nvPr/>
        </p:nvSpPr>
        <p:spPr>
          <a:xfrm>
            <a:off x="222250" y="175260"/>
            <a:ext cx="7315200" cy="617220"/>
          </a:xfrm>
          <a:prstGeom prst="rect">
            <a:avLst/>
          </a:prstGeom>
          <a:noFill/>
        </p:spPr>
        <p:txBody>
          <a:bodyPr wrap="square" rtlCol="0" anchor="t">
            <a:spAutoFit/>
          </a:bodyPr>
          <a:p>
            <a:pPr marL="0" indent="0" algn="l">
              <a:lnSpc>
                <a:spcPts val="4100"/>
              </a:lnSpc>
              <a:buNone/>
            </a:pPr>
            <a:r>
              <a:rPr lang="en-IN" altLang="en-US" sz="3250" dirty="0">
                <a:solidFill>
                  <a:srgbClr val="DDDDDD"/>
                </a:solidFill>
                <a:latin typeface="Mona Sans Semi Bold" pitchFamily="34" charset="0"/>
                <a:ea typeface="Mona Sans Semi Bold" pitchFamily="34" charset="-122"/>
                <a:cs typeface="Mona Sans Semi Bold" pitchFamily="34" charset="-120"/>
                <a:sym typeface="+mn-ea"/>
              </a:rPr>
              <a:t>Components Used :</a:t>
            </a:r>
            <a:endParaRPr lang="en-IN" altLang="en-US" sz="3250" dirty="0">
              <a:solidFill>
                <a:srgbClr val="DDDDDD"/>
              </a:solidFill>
              <a:latin typeface="Mona Sans Semi Bold" pitchFamily="34" charset="0"/>
              <a:ea typeface="Mona Sans Semi Bold" pitchFamily="34" charset="-122"/>
              <a:cs typeface="Mona Sans Semi Bold" pitchFamily="34" charset="-120"/>
              <a:sym typeface="+mn-ea"/>
            </a:endParaRPr>
          </a:p>
        </p:txBody>
      </p:sp>
      <p:pic>
        <p:nvPicPr>
          <p:cNvPr id="4" name="Picture 3" descr="SIM900"/>
          <p:cNvPicPr>
            <a:picLocks noChangeAspect="1"/>
          </p:cNvPicPr>
          <p:nvPr/>
        </p:nvPicPr>
        <p:blipFill>
          <a:blip r:embed="rId1"/>
          <a:stretch>
            <a:fillRect/>
          </a:stretch>
        </p:blipFill>
        <p:spPr>
          <a:xfrm>
            <a:off x="4542790" y="1139825"/>
            <a:ext cx="4979670" cy="3997960"/>
          </a:xfrm>
          <a:prstGeom prst="rect">
            <a:avLst/>
          </a:prstGeom>
        </p:spPr>
      </p:pic>
      <p:pic>
        <p:nvPicPr>
          <p:cNvPr id="6" name="Picture 5" descr="L298N-Based-Motor-Driver-Module-–-2A-4"/>
          <p:cNvPicPr>
            <a:picLocks noChangeAspect="1"/>
          </p:cNvPicPr>
          <p:nvPr/>
        </p:nvPicPr>
        <p:blipFill>
          <a:blip r:embed="rId2"/>
          <a:stretch>
            <a:fillRect/>
          </a:stretch>
        </p:blipFill>
        <p:spPr>
          <a:xfrm>
            <a:off x="213360" y="1127760"/>
            <a:ext cx="3928745" cy="4060190"/>
          </a:xfrm>
          <a:prstGeom prst="rect">
            <a:avLst/>
          </a:prstGeom>
        </p:spPr>
      </p:pic>
      <p:pic>
        <p:nvPicPr>
          <p:cNvPr id="9" name="Picture 8" descr="ESP-WROOM-32-MCU-Module-WITHOUT-BLE-1"/>
          <p:cNvPicPr>
            <a:picLocks noChangeAspect="1"/>
          </p:cNvPicPr>
          <p:nvPr/>
        </p:nvPicPr>
        <p:blipFill>
          <a:blip r:embed="rId3"/>
          <a:stretch>
            <a:fillRect/>
          </a:stretch>
        </p:blipFill>
        <p:spPr>
          <a:xfrm>
            <a:off x="10022205" y="1139825"/>
            <a:ext cx="4023360" cy="3985895"/>
          </a:xfrm>
          <a:prstGeom prst="rect">
            <a:avLst/>
          </a:prstGeom>
        </p:spPr>
      </p:pic>
      <p:sp>
        <p:nvSpPr>
          <p:cNvPr id="11" name="Text Box 10"/>
          <p:cNvSpPr txBox="1"/>
          <p:nvPr/>
        </p:nvSpPr>
        <p:spPr>
          <a:xfrm>
            <a:off x="6379210" y="5485130"/>
            <a:ext cx="1871980" cy="393065"/>
          </a:xfrm>
          <a:prstGeom prst="rect">
            <a:avLst/>
          </a:prstGeom>
          <a:noFill/>
        </p:spPr>
        <p:txBody>
          <a:bodyPr wrap="square" rtlCol="0" anchor="t">
            <a:no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SIM 900 A</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13" name="Text Box 12"/>
          <p:cNvSpPr txBox="1"/>
          <p:nvPr/>
        </p:nvSpPr>
        <p:spPr>
          <a:xfrm>
            <a:off x="10607675" y="5485765"/>
            <a:ext cx="7315200" cy="392430"/>
          </a:xfrm>
          <a:prstGeom prst="rect">
            <a:avLst/>
          </a:prstGeom>
          <a:noFill/>
        </p:spPr>
        <p:txBody>
          <a:bodyPr wrap="square" rtlCol="0" anchor="t">
            <a:sp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ESP 32 Micro Controller</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14" name="Text Box 13"/>
          <p:cNvSpPr txBox="1"/>
          <p:nvPr/>
        </p:nvSpPr>
        <p:spPr>
          <a:xfrm>
            <a:off x="295275" y="5485130"/>
            <a:ext cx="7315200" cy="392430"/>
          </a:xfrm>
          <a:prstGeom prst="rect">
            <a:avLst/>
          </a:prstGeom>
          <a:noFill/>
        </p:spPr>
        <p:txBody>
          <a:bodyPr wrap="square" rtlCol="0" anchor="t">
            <a:spAutoFit/>
          </a:bodyPr>
          <a:p>
            <a:pPr indent="0" algn="l">
              <a:lnSpc>
                <a:spcPts val="2350"/>
              </a:lnSpc>
              <a:buSzPct val="100000"/>
              <a:buNone/>
            </a:pPr>
            <a:r>
              <a:rPr lang="en-US" altLang="en-US" sz="2000" dirty="0">
                <a:solidFill>
                  <a:srgbClr val="FFFFFF"/>
                </a:solidFill>
                <a:latin typeface="Funnel Sans" pitchFamily="34" charset="0"/>
                <a:ea typeface="Funnel Sans" pitchFamily="34" charset="-122"/>
                <a:cs typeface="Funnel Sans" pitchFamily="34" charset="-120"/>
                <a:sym typeface="+mn-ea"/>
              </a:rPr>
              <a:t>L298N Motor Drive</a:t>
            </a:r>
            <a:r>
              <a:rPr lang="en-IN" altLang="en-US" sz="2000" dirty="0">
                <a:solidFill>
                  <a:srgbClr val="FFFFFF"/>
                </a:solidFill>
                <a:latin typeface="Funnel Sans" pitchFamily="34" charset="0"/>
                <a:ea typeface="Funnel Sans" pitchFamily="34" charset="-122"/>
                <a:cs typeface="Funnel Sans" pitchFamily="34" charset="-120"/>
                <a:sym typeface="+mn-ea"/>
              </a:rPr>
              <a:t>r</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Rectangles 24"/>
          <p:cNvSpPr/>
          <p:nvPr/>
        </p:nvSpPr>
        <p:spPr>
          <a:xfrm>
            <a:off x="12751435" y="7742555"/>
            <a:ext cx="1788160" cy="448945"/>
          </a:xfrm>
          <a:prstGeom prst="rect">
            <a:avLst/>
          </a:prstGeom>
          <a:solidFill>
            <a:srgbClr val="1A181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en-US"/>
          </a:p>
        </p:txBody>
      </p:sp>
      <p:pic>
        <p:nvPicPr>
          <p:cNvPr id="3" name="Picture 2" descr="robu-3-2"/>
          <p:cNvPicPr>
            <a:picLocks noChangeAspect="1"/>
          </p:cNvPicPr>
          <p:nvPr/>
        </p:nvPicPr>
        <p:blipFill>
          <a:blip r:embed="rId1"/>
          <a:stretch>
            <a:fillRect/>
          </a:stretch>
        </p:blipFill>
        <p:spPr>
          <a:xfrm>
            <a:off x="5401310" y="1296035"/>
            <a:ext cx="4755515" cy="3693795"/>
          </a:xfrm>
          <a:prstGeom prst="rect">
            <a:avLst/>
          </a:prstGeom>
        </p:spPr>
      </p:pic>
      <p:pic>
        <p:nvPicPr>
          <p:cNvPr id="10" name="Picture 9" descr="NEO-GPS-1"/>
          <p:cNvPicPr>
            <a:picLocks noChangeAspect="1"/>
          </p:cNvPicPr>
          <p:nvPr/>
        </p:nvPicPr>
        <p:blipFill>
          <a:blip r:embed="rId2"/>
          <a:stretch>
            <a:fillRect/>
          </a:stretch>
        </p:blipFill>
        <p:spPr>
          <a:xfrm>
            <a:off x="142875" y="1262380"/>
            <a:ext cx="4746625" cy="3727450"/>
          </a:xfrm>
          <a:prstGeom prst="rect">
            <a:avLst/>
          </a:prstGeom>
        </p:spPr>
      </p:pic>
      <p:pic>
        <p:nvPicPr>
          <p:cNvPr id="11" name="Picture 10" descr="51MaH9EabCL._UF1000,1000_QL80_"/>
          <p:cNvPicPr>
            <a:picLocks noChangeAspect="1"/>
          </p:cNvPicPr>
          <p:nvPr/>
        </p:nvPicPr>
        <p:blipFill>
          <a:blip r:embed="rId3"/>
          <a:stretch>
            <a:fillRect/>
          </a:stretch>
        </p:blipFill>
        <p:spPr>
          <a:xfrm>
            <a:off x="10504170" y="1262380"/>
            <a:ext cx="3727450" cy="3727450"/>
          </a:xfrm>
          <a:prstGeom prst="rect">
            <a:avLst/>
          </a:prstGeom>
        </p:spPr>
      </p:pic>
      <p:sp>
        <p:nvSpPr>
          <p:cNvPr id="12" name="Text Box 11"/>
          <p:cNvSpPr txBox="1"/>
          <p:nvPr/>
        </p:nvSpPr>
        <p:spPr>
          <a:xfrm>
            <a:off x="1102360" y="5270500"/>
            <a:ext cx="7315200" cy="392430"/>
          </a:xfrm>
          <a:prstGeom prst="rect">
            <a:avLst/>
          </a:prstGeom>
          <a:noFill/>
        </p:spPr>
        <p:txBody>
          <a:bodyPr wrap="square" rtlCol="0" anchor="t">
            <a:sp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NEO 6M GPS Module</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14" name="Text Box 13"/>
          <p:cNvSpPr txBox="1"/>
          <p:nvPr/>
        </p:nvSpPr>
        <p:spPr>
          <a:xfrm>
            <a:off x="6050280" y="5270500"/>
            <a:ext cx="7315200" cy="392430"/>
          </a:xfrm>
          <a:prstGeom prst="rect">
            <a:avLst/>
          </a:prstGeom>
          <a:noFill/>
        </p:spPr>
        <p:txBody>
          <a:bodyPr wrap="square" rtlCol="0" anchor="t">
            <a:spAutoFit/>
          </a:bodyPr>
          <a:p>
            <a:pPr indent="0" algn="l">
              <a:lnSpc>
                <a:spcPts val="2350"/>
              </a:lnSpc>
              <a:buSzPct val="100000"/>
              <a:buNone/>
            </a:pPr>
            <a:r>
              <a:rPr lang="en-IN" altLang="en-US" sz="2000" dirty="0">
                <a:solidFill>
                  <a:srgbClr val="FFFFFF"/>
                </a:solidFill>
                <a:latin typeface="Funnel Sans" pitchFamily="34" charset="0"/>
                <a:ea typeface="Funnel Sans" pitchFamily="34" charset="-122"/>
                <a:cs typeface="Funnel Sans" pitchFamily="34" charset="-120"/>
                <a:sym typeface="+mn-ea"/>
              </a:rPr>
              <a:t>MCP 2515 CAN BUS Module</a:t>
            </a:r>
            <a:endParaRPr lang="en-IN" altLang="en-US" sz="2000" dirty="0">
              <a:solidFill>
                <a:srgbClr val="FFFFFF"/>
              </a:solidFill>
              <a:latin typeface="Funnel Sans" pitchFamily="34" charset="0"/>
              <a:ea typeface="Funnel Sans" pitchFamily="34" charset="-122"/>
              <a:cs typeface="Funnel Sans" pitchFamily="34" charset="-120"/>
              <a:sym typeface="+mn-ea"/>
            </a:endParaRPr>
          </a:p>
        </p:txBody>
      </p:sp>
      <p:sp>
        <p:nvSpPr>
          <p:cNvPr id="16" name="Text Box 15"/>
          <p:cNvSpPr txBox="1"/>
          <p:nvPr/>
        </p:nvSpPr>
        <p:spPr>
          <a:xfrm>
            <a:off x="10504170" y="5270500"/>
            <a:ext cx="7315200" cy="392430"/>
          </a:xfrm>
          <a:prstGeom prst="rect">
            <a:avLst/>
          </a:prstGeom>
          <a:noFill/>
        </p:spPr>
        <p:txBody>
          <a:bodyPr wrap="square" rtlCol="0" anchor="t">
            <a:spAutoFit/>
          </a:bodyPr>
          <a:p>
            <a:pPr indent="0" algn="l">
              <a:lnSpc>
                <a:spcPts val="2350"/>
              </a:lnSpc>
              <a:buSzPct val="100000"/>
              <a:buNone/>
            </a:pPr>
            <a:r>
              <a:rPr lang="en-US" altLang="en-US" sz="2000" dirty="0">
                <a:solidFill>
                  <a:srgbClr val="FFFFFF"/>
                </a:solidFill>
                <a:latin typeface="Funnel Sans" pitchFamily="34" charset="0"/>
                <a:ea typeface="Funnel Sans" pitchFamily="34" charset="-122"/>
                <a:cs typeface="Funnel Sans" pitchFamily="34" charset="-120"/>
                <a:sym typeface="+mn-ea"/>
              </a:rPr>
              <a:t>JGB37-520 DC Motor (12V, 100 R)</a:t>
            </a:r>
            <a:endParaRPr lang="en-US" altLang="en-US" sz="2000" dirty="0">
              <a:solidFill>
                <a:srgbClr val="FFFFFF"/>
              </a:solidFill>
              <a:latin typeface="Funnel Sans" pitchFamily="34" charset="0"/>
              <a:ea typeface="Funnel Sans" pitchFamily="34" charset="-122"/>
              <a:cs typeface="Funnel Sans" pitchFamily="34" charset="-120"/>
              <a:sym typeface="+mn-ea"/>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8584</Words>
  <Application>WPS Presentation</Application>
  <PresentationFormat>On-screen Show (16:9)</PresentationFormat>
  <Paragraphs>286</Paragraphs>
  <Slides>14</Slides>
  <Notes>11</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14</vt:i4>
      </vt:variant>
    </vt:vector>
  </HeadingPairs>
  <TitlesOfParts>
    <vt:vector size="32" baseType="lpstr">
      <vt:lpstr>Arial</vt:lpstr>
      <vt:lpstr>SimSun</vt:lpstr>
      <vt:lpstr>Wingdings</vt:lpstr>
      <vt:lpstr>Mona Sans Semi Bold</vt:lpstr>
      <vt:lpstr>Mona Sans Semi Bold</vt:lpstr>
      <vt:lpstr>Mona Sans Semi Bold</vt:lpstr>
      <vt:lpstr>Funnel Sans</vt:lpstr>
      <vt:lpstr>Funnel Sans</vt:lpstr>
      <vt:lpstr>Funnel Sans</vt:lpstr>
      <vt:lpstr>Mona Sans Light</vt:lpstr>
      <vt:lpstr>Segoe Print</vt:lpstr>
      <vt:lpstr>Mona Sans Light</vt:lpstr>
      <vt:lpstr>Mona Sans Light</vt:lpstr>
      <vt:lpstr>Calibri</vt:lpstr>
      <vt:lpstr>Microsoft YaHei</vt:lpstr>
      <vt:lpstr>Arial Unicode MS</vt:lpstr>
      <vt:lpstr>MingLiU-ExtB</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P.V.S. TEJA</cp:lastModifiedBy>
  <cp:revision>6</cp:revision>
  <dcterms:created xsi:type="dcterms:W3CDTF">2025-08-10T18:40:00Z</dcterms:created>
  <dcterms:modified xsi:type="dcterms:W3CDTF">2025-08-20T07:06:12Z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A523663A6CC84826AA3264778718A909_12</vt:lpwstr>
  </property>
  <property fmtid="{D5CDD505-2E9C-101B-9397-08002B2CF9AE}" pid="3" name="KSOProductBuildVer">
    <vt:lpwstr>1033-12.2.0.21936</vt:lpwstr>
  </property>
</Properties>
</file>